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4"/>
  </p:notesMasterIdLst>
  <p:handoutMasterIdLst>
    <p:handoutMasterId r:id="rId75"/>
  </p:handoutMasterIdLst>
  <p:sldIdLst>
    <p:sldId id="419" r:id="rId2"/>
    <p:sldId id="420" r:id="rId3"/>
    <p:sldId id="300" r:id="rId4"/>
    <p:sldId id="301" r:id="rId5"/>
    <p:sldId id="418" r:id="rId6"/>
    <p:sldId id="302" r:id="rId7"/>
    <p:sldId id="259" r:id="rId8"/>
    <p:sldId id="266" r:id="rId9"/>
    <p:sldId id="288" r:id="rId10"/>
    <p:sldId id="289" r:id="rId11"/>
    <p:sldId id="348" r:id="rId12"/>
    <p:sldId id="349" r:id="rId13"/>
    <p:sldId id="350" r:id="rId14"/>
    <p:sldId id="351" r:id="rId15"/>
    <p:sldId id="352" r:id="rId16"/>
    <p:sldId id="353" r:id="rId17"/>
    <p:sldId id="268" r:id="rId18"/>
    <p:sldId id="269" r:id="rId19"/>
    <p:sldId id="267" r:id="rId20"/>
    <p:sldId id="270" r:id="rId21"/>
    <p:sldId id="287" r:id="rId22"/>
    <p:sldId id="275" r:id="rId23"/>
    <p:sldId id="272" r:id="rId24"/>
    <p:sldId id="273" r:id="rId25"/>
    <p:sldId id="274" r:id="rId26"/>
    <p:sldId id="276" r:id="rId27"/>
    <p:sldId id="305" r:id="rId28"/>
    <p:sldId id="306" r:id="rId29"/>
    <p:sldId id="307" r:id="rId30"/>
    <p:sldId id="308" r:id="rId31"/>
    <p:sldId id="309" r:id="rId32"/>
    <p:sldId id="310" r:id="rId33"/>
    <p:sldId id="311"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54" r:id="rId56"/>
    <p:sldId id="336" r:id="rId57"/>
    <p:sldId id="355" r:id="rId58"/>
    <p:sldId id="338" r:id="rId59"/>
    <p:sldId id="339" r:id="rId60"/>
    <p:sldId id="340" r:id="rId61"/>
    <p:sldId id="342" r:id="rId62"/>
    <p:sldId id="343" r:id="rId63"/>
    <p:sldId id="362" r:id="rId64"/>
    <p:sldId id="421" r:id="rId65"/>
    <p:sldId id="344" r:id="rId66"/>
    <p:sldId id="356" r:id="rId67"/>
    <p:sldId id="345" r:id="rId68"/>
    <p:sldId id="357" r:id="rId69"/>
    <p:sldId id="358" r:id="rId70"/>
    <p:sldId id="359" r:id="rId71"/>
    <p:sldId id="360" r:id="rId72"/>
    <p:sldId id="361"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23" autoAdjust="0"/>
    <p:restoredTop sz="94660"/>
  </p:normalViewPr>
  <p:slideViewPr>
    <p:cSldViewPr>
      <p:cViewPr varScale="1">
        <p:scale>
          <a:sx n="54" d="100"/>
          <a:sy n="54" d="100"/>
        </p:scale>
        <p:origin x="883" y="48"/>
      </p:cViewPr>
      <p:guideLst>
        <p:guide orient="horz" pos="2160"/>
        <p:guide pos="2880"/>
      </p:guideLst>
    </p:cSldViewPr>
  </p:slideViewPr>
  <p:notesTextViewPr>
    <p:cViewPr>
      <p:scale>
        <a:sx n="1" d="1"/>
        <a:sy n="1" d="1"/>
      </p:scale>
      <p:origin x="0" y="0"/>
    </p:cViewPr>
  </p:notesTextViewPr>
  <p:notesViewPr>
    <p:cSldViewPr showGuides="1">
      <p:cViewPr varScale="1">
        <p:scale>
          <a:sx n="85" d="100"/>
          <a:sy n="85" d="100"/>
        </p:scale>
        <p:origin x="-38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C4B380-5B2B-4A4A-B822-6B06086F2328}" type="datetimeFigureOut">
              <a:rPr lang="en-US" smtClean="0"/>
              <a:t>11/1/2022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DBBE22-88E6-4651-8EF3-91D662F7893B}" type="slidenum">
              <a:rPr lang="en-US" smtClean="0"/>
              <a:t>‹#›</a:t>
            </a:fld>
            <a:endParaRPr lang="en-US"/>
          </a:p>
        </p:txBody>
      </p:sp>
    </p:spTree>
    <p:extLst>
      <p:ext uri="{BB962C8B-B14F-4D97-AF65-F5344CB8AC3E}">
        <p14:creationId xmlns:p14="http://schemas.microsoft.com/office/powerpoint/2010/main" val="1650101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3F315-5DA0-437E-ABDC-4E268AF0D19D}" type="datetimeFigureOut">
              <a:rPr lang="en-US" smtClean="0"/>
              <a:t>11/1/2022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0AB42-FABC-4E98-BF98-130411BE61DA}" type="slidenum">
              <a:rPr lang="en-US" smtClean="0"/>
              <a:t>‹#›</a:t>
            </a:fld>
            <a:endParaRPr lang="en-US"/>
          </a:p>
        </p:txBody>
      </p:sp>
    </p:spTree>
    <p:extLst>
      <p:ext uri="{BB962C8B-B14F-4D97-AF65-F5344CB8AC3E}">
        <p14:creationId xmlns:p14="http://schemas.microsoft.com/office/powerpoint/2010/main" val="84344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0AB42-FABC-4E98-BF98-130411BE61DA}" type="slidenum">
              <a:rPr lang="en-US" smtClean="0"/>
              <a:t>6</a:t>
            </a:fld>
            <a:endParaRPr lang="en-US"/>
          </a:p>
        </p:txBody>
      </p:sp>
    </p:spTree>
    <p:extLst>
      <p:ext uri="{BB962C8B-B14F-4D97-AF65-F5344CB8AC3E}">
        <p14:creationId xmlns:p14="http://schemas.microsoft.com/office/powerpoint/2010/main" val="258832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4270"/>
            <a:ext cx="7772400" cy="2957186"/>
          </a:xfrm>
        </p:spPr>
        <p:txBody>
          <a:bodyPr anchor="b">
            <a:noAutofit/>
          </a:bodyPr>
          <a:lstStyle>
            <a:lvl1pPr>
              <a:lnSpc>
                <a:spcPct val="100000"/>
              </a:lnSpc>
              <a:defRPr sz="8000">
                <a:solidFill>
                  <a:schemeClr val="accent3">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371599" y="3928265"/>
            <a:ext cx="7079305" cy="2243935"/>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p:cNvSpPr>
            <a:spLocks noGrp="1"/>
          </p:cNvSpPr>
          <p:nvPr>
            <p:ph type="ftr" sz="quarter" idx="3"/>
          </p:nvPr>
        </p:nvSpPr>
        <p:spPr>
          <a:xfrm>
            <a:off x="462666" y="6356350"/>
            <a:ext cx="8218670" cy="365125"/>
          </a:xfrm>
          <a:prstGeom prst="rect">
            <a:avLst/>
          </a:prstGeom>
        </p:spPr>
        <p:txBody>
          <a:bodyPr vert="horz" lIns="45720" tIns="45720" rIns="91440" bIns="45720" rtlCol="0" anchor="ctr"/>
          <a:lstStyle>
            <a:lvl1pPr algn="ctr">
              <a:defRPr sz="800">
                <a:solidFill>
                  <a:schemeClr val="tx1">
                    <a:lumMod val="65000"/>
                    <a:lumOff val="35000"/>
                  </a:schemeClr>
                </a:solidFill>
                <a:latin typeface="+mn-lt"/>
              </a:defRPr>
            </a:lvl1pPr>
          </a:lstStyle>
          <a:p>
            <a:r>
              <a:rPr lang="en-US" dirty="0"/>
              <a:t>1211 Chestnut Street, Suite 600, Philadelphia, PA 19107 </a:t>
            </a:r>
            <a:r>
              <a:rPr lang="en-US" dirty="0">
                <a:sym typeface="Wingdings 2" panose="05020102010507070707"/>
              </a:rPr>
              <a:t> (O) 215-587-9377  (F) 215-587-9902</a:t>
            </a:r>
          </a:p>
          <a:p>
            <a:r>
              <a:rPr lang="en-US" dirty="0">
                <a:sym typeface="Wingdings 2" panose="05020102010507070707"/>
              </a:rPr>
              <a:t>Intake: Monday through Friday, 9:30 a.m. to 1:00 p.m.</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1211 Chestnut Street, Suite 600, Philadelphia, PA 19107  (O) 215-587-9377  (F) 215-587-9902 Intake: Monday through Friday, 9:30 a.m. to 1:00 p.m.</a:t>
            </a:r>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CF961B88-A04A-416C-BFC4-56E0921191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1211 Chestnut Street, Suite 600, Philadelphia, PA 19107  (O) 215-587-9377  (F) 215-587-9902 Intake: Monday through Friday, 9:30 a.m. to 1:00 p.m.</a:t>
            </a:r>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CF961B88-A04A-416C-BFC4-56E0921191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1315530"/>
          </a:xfrm>
        </p:spPr>
        <p:txBody>
          <a:bodyPr/>
          <a:lstStyle>
            <a:lvl1pPr>
              <a:defRPr>
                <a:solidFill>
                  <a:schemeClr val="accent3">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462666" y="6356350"/>
            <a:ext cx="8218670" cy="365125"/>
          </a:xfrm>
          <a:prstGeom prst="rect">
            <a:avLst/>
          </a:prstGeom>
        </p:spPr>
        <p:txBody>
          <a:bodyPr vert="horz" lIns="45720" tIns="45720" rIns="91440" bIns="45720" rtlCol="0" anchor="ctr"/>
          <a:lstStyle>
            <a:lvl1pPr algn="ctr">
              <a:defRPr sz="800">
                <a:solidFill>
                  <a:schemeClr val="tx1">
                    <a:lumMod val="65000"/>
                    <a:lumOff val="35000"/>
                  </a:schemeClr>
                </a:solidFill>
                <a:latin typeface="+mn-lt"/>
              </a:defRPr>
            </a:lvl1pPr>
          </a:lstStyle>
          <a:p>
            <a:r>
              <a:rPr lang="en-US" dirty="0"/>
              <a:t>1211 Chestnut Street, Suite 600, Philadelphia, PA 19107 </a:t>
            </a:r>
            <a:r>
              <a:rPr lang="en-US" dirty="0">
                <a:sym typeface="Wingdings 2" panose="05020102010507070707"/>
              </a:rPr>
              <a:t> (O) 215-587-9377  (F) 215-587-9902</a:t>
            </a:r>
          </a:p>
          <a:p>
            <a:r>
              <a:rPr lang="en-US" dirty="0">
                <a:sym typeface="Wingdings 2" panose="05020102010507070707"/>
              </a:rPr>
              <a:t>Intake: Monday through Friday, 9:30 a.m. to 1:00 p.m.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accent3">
                    <a:lumMod val="75000"/>
                  </a:schemeClr>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3"/>
          </p:nvPr>
        </p:nvSpPr>
        <p:spPr>
          <a:xfrm>
            <a:off x="462666" y="6356350"/>
            <a:ext cx="8218670" cy="365125"/>
          </a:xfrm>
          <a:prstGeom prst="rect">
            <a:avLst/>
          </a:prstGeom>
        </p:spPr>
        <p:txBody>
          <a:bodyPr vert="horz" lIns="45720" tIns="45720" rIns="91440" bIns="45720" rtlCol="0" anchor="ctr"/>
          <a:lstStyle>
            <a:lvl1pPr algn="ctr">
              <a:defRPr sz="800">
                <a:solidFill>
                  <a:schemeClr val="tx1">
                    <a:lumMod val="65000"/>
                    <a:lumOff val="35000"/>
                  </a:schemeClr>
                </a:solidFill>
                <a:latin typeface="+mn-lt"/>
              </a:defRPr>
            </a:lvl1pPr>
          </a:lstStyle>
          <a:p>
            <a:r>
              <a:rPr lang="en-US" dirty="0"/>
              <a:t>1211 Chestnut Street, Suite 600, Philadelphia, PA 19107 </a:t>
            </a:r>
            <a:r>
              <a:rPr lang="en-US" dirty="0">
                <a:sym typeface="Wingdings 2" panose="05020102010507070707"/>
              </a:rPr>
              <a:t> (O) 215-587-9377  (F) 215-587-9902</a:t>
            </a:r>
          </a:p>
          <a:p>
            <a:r>
              <a:rPr lang="en-US" dirty="0">
                <a:sym typeface="Wingdings 2" panose="05020102010507070707"/>
              </a:rPr>
              <a:t>Intake: Monday through Friday, 9:30 a.m. to 1:00 p.m.</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462666" y="6356350"/>
            <a:ext cx="8218670" cy="365125"/>
          </a:xfrm>
          <a:prstGeom prst="rect">
            <a:avLst/>
          </a:prstGeom>
        </p:spPr>
        <p:txBody>
          <a:bodyPr vert="horz" lIns="45720" tIns="45720" rIns="91440" bIns="45720" rtlCol="0" anchor="ctr"/>
          <a:lstStyle>
            <a:lvl1pPr algn="ctr">
              <a:defRPr sz="800">
                <a:solidFill>
                  <a:schemeClr val="tx1">
                    <a:lumMod val="65000"/>
                    <a:lumOff val="35000"/>
                  </a:schemeClr>
                </a:solidFill>
                <a:latin typeface="+mn-lt"/>
              </a:defRPr>
            </a:lvl1pPr>
          </a:lstStyle>
          <a:p>
            <a:r>
              <a:rPr lang="en-US" dirty="0"/>
              <a:t>1211 Chestnut Street, Suite 600, Philadelphia, PA 19107 </a:t>
            </a:r>
            <a:r>
              <a:rPr lang="en-US" dirty="0">
                <a:sym typeface="Wingdings 2" panose="05020102010507070707"/>
              </a:rPr>
              <a:t> (O) 215-587-9377  (F) 215-587-9902</a:t>
            </a:r>
          </a:p>
          <a:p>
            <a:r>
              <a:rPr lang="en-US" dirty="0">
                <a:sym typeface="Wingdings 2" panose="05020102010507070707"/>
              </a:rPr>
              <a:t>Intake: Monday through Friday, 9:30 a.m. to 1:00 p.m.</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1211 Chestnut Street, Suite 600, Philadelphia, PA 19107  (O) 215-587-9377  (F) 215-587-9902 Intake: Monday through Friday, 9:30 a.m. to 1:00 p.m.</a:t>
            </a:r>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CF961B88-A04A-416C-BFC4-56E092119150}"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1211 Chestnut Street, Suite 600, Philadelphia, PA 19107  (O) 215-587-9377  (F) 215-587-9902 Intake: Monday through Friday, 9:30 a.m. to 1:00 p.m.</a:t>
            </a:r>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CF961B88-A04A-416C-BFC4-56E0921191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1211 Chestnut Street, Suite 600, Philadelphia, PA 19107  (O) 215-587-9377  (F) 215-587-9902 Intake: Monday through Friday, 9:30 a.m. to 1:00 p.m.</a:t>
            </a:r>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CF961B88-A04A-416C-BFC4-56E0921191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1211 Chestnut Street, Suite 600, Philadelphia, PA 19107  (O) 215-587-9377  (F) 215-587-9902 Intake: Monday through Friday, 9:30 a.m. to 1:00 p.m.</a:t>
            </a:r>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CF961B88-A04A-416C-BFC4-56E0921191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1211 Chestnut Street, Suite 600, Philadelphia, PA 19107  (O) 215-587-9377  (F) 215-587-9902 Intake: Monday through Friday, 9:30 a.m. to 1:00 p.m.</a:t>
            </a:r>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CF961B88-A04A-416C-BFC4-56E0921191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71080"/>
            <a:ext cx="8229600" cy="652886"/>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62370"/>
            <a:ext cx="8229600" cy="44637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62666" y="6356350"/>
            <a:ext cx="8218670" cy="365125"/>
          </a:xfrm>
          <a:prstGeom prst="rect">
            <a:avLst/>
          </a:prstGeom>
        </p:spPr>
        <p:txBody>
          <a:bodyPr vert="horz" lIns="45720" tIns="45720" rIns="91440" bIns="45720" rtlCol="0" anchor="ctr"/>
          <a:lstStyle>
            <a:lvl1pPr algn="ctr">
              <a:defRPr sz="800">
                <a:solidFill>
                  <a:schemeClr val="tx1">
                    <a:lumMod val="65000"/>
                    <a:lumOff val="35000"/>
                  </a:schemeClr>
                </a:solidFill>
                <a:latin typeface="+mn-lt"/>
              </a:defRPr>
            </a:lvl1pPr>
          </a:lstStyle>
          <a:p>
            <a:r>
              <a:rPr lang="en-US" dirty="0"/>
              <a:t>1211 Chestnut Street, Suite 600, Philadelphia, PA 19107 </a:t>
            </a:r>
            <a:r>
              <a:rPr lang="en-US" dirty="0">
                <a:sym typeface="Wingdings 2" panose="05020102010507070707"/>
              </a:rPr>
              <a:t> (O) 215-587-9377  (F) 215-587-9902</a:t>
            </a:r>
          </a:p>
          <a:p>
            <a:r>
              <a:rPr lang="en-US" dirty="0">
                <a:sym typeface="Wingdings 2" panose="05020102010507070707"/>
              </a:rPr>
              <a:t>Intake: Monday through Friday, 9:30 a.m. to 1:00 p.m.</a:t>
            </a:r>
            <a:endParaRPr lang="en-US" dirty="0"/>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87642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lnSpc>
          <a:spcPts val="5800"/>
        </a:lnSpc>
        <a:spcBef>
          <a:spcPct val="0"/>
        </a:spcBef>
        <a:buNone/>
        <a:defRPr sz="4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accent3">
              <a:lumMod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den@lawprojectpa.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9.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4.bin"/><Relationship Id="rId4" Type="http://schemas.openxmlformats.org/officeDocument/2006/relationships/image" Target="../media/image9.emf"/></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paieb.co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health.pa.gov/topics/Documents/Programs/HIV/Special%20Pharmaceutical%20Benefits%20Program%20Full%20Application%20-%20Effective%2004-17-18.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Public Benefits Training</a:t>
            </a:r>
            <a:endParaRPr lang="en-US" dirty="0"/>
          </a:p>
        </p:txBody>
      </p:sp>
      <p:sp>
        <p:nvSpPr>
          <p:cNvPr id="6" name="Subtitle 5"/>
          <p:cNvSpPr>
            <a:spLocks noGrp="1"/>
          </p:cNvSpPr>
          <p:nvPr>
            <p:ph type="subTitle" idx="1"/>
          </p:nvPr>
        </p:nvSpPr>
        <p:spPr/>
        <p:txBody>
          <a:bodyPr/>
          <a:lstStyle/>
          <a:p>
            <a:r>
              <a:rPr lang="en-US" dirty="0" smtClean="0"/>
              <a:t>Jacob M. Eden, Senior Staff Attorney</a:t>
            </a:r>
          </a:p>
          <a:p>
            <a:r>
              <a:rPr lang="en-US" dirty="0" smtClean="0">
                <a:hlinkClick r:id="rId2"/>
              </a:rPr>
              <a:t>eden@lawprojectpa.org</a:t>
            </a:r>
            <a:endParaRPr lang="en-US" dirty="0" smtClean="0"/>
          </a:p>
          <a:p>
            <a:r>
              <a:rPr lang="en-US" dirty="0" smtClean="0"/>
              <a:t>AIDS Law Project of PA</a:t>
            </a:r>
            <a:endParaRPr lang="en-US" dirty="0"/>
          </a:p>
        </p:txBody>
      </p:sp>
      <p:sp>
        <p:nvSpPr>
          <p:cNvPr id="4" name="Footer Placeholder 3"/>
          <p:cNvSpPr>
            <a:spLocks noGrp="1"/>
          </p:cNvSpPr>
          <p:nvPr>
            <p:ph type="ftr" sz="quarter" idx="3"/>
          </p:nvPr>
        </p:nvSpPr>
        <p:spPr/>
        <p:txBody>
          <a:bodyPr/>
          <a:lstStyle/>
          <a:p>
            <a:r>
              <a:rPr lang="en-US" smtClean="0"/>
              <a:t>1211 Chestnut Street, Suite 600, Philadelphia, PA 19107 </a:t>
            </a:r>
            <a:r>
              <a:rPr lang="en-US" smtClean="0">
                <a:sym typeface="Wingdings 2" panose="05020102010507070707"/>
              </a:rPr>
              <a:t> (O) 215-587-9377  (F) 215-587-9902</a:t>
            </a:r>
          </a:p>
          <a:p>
            <a:r>
              <a:rPr lang="en-US" smtClean="0">
                <a:sym typeface="Wingdings 2" panose="05020102010507070707"/>
              </a:rPr>
              <a:t>Intake: Monday through Friday, 9:30 a.m. to 1:00 p.m.</a:t>
            </a:r>
            <a:endParaRPr lang="en-US" dirty="0"/>
          </a:p>
        </p:txBody>
      </p:sp>
    </p:spTree>
    <p:extLst>
      <p:ext uri="{BB962C8B-B14F-4D97-AF65-F5344CB8AC3E}">
        <p14:creationId xmlns:p14="http://schemas.microsoft.com/office/powerpoint/2010/main" val="4185363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38452"/>
            <a:ext cx="4414100" cy="609600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Medicaid?</a:t>
            </a:r>
          </a:p>
        </p:txBody>
      </p:sp>
      <p:sp>
        <p:nvSpPr>
          <p:cNvPr id="6" name="Content Placeholder 5"/>
          <p:cNvSpPr>
            <a:spLocks noGrp="1"/>
          </p:cNvSpPr>
          <p:nvPr>
            <p:ph idx="1"/>
          </p:nvPr>
        </p:nvSpPr>
        <p:spPr/>
        <p:txBody>
          <a:bodyPr>
            <a:normAutofit/>
          </a:bodyPr>
          <a:lstStyle/>
          <a:p>
            <a:r>
              <a:rPr lang="en-US" dirty="0" smtClean="0"/>
              <a:t>aka Medical Assistance </a:t>
            </a:r>
          </a:p>
          <a:p>
            <a:pPr lvl="1"/>
            <a:r>
              <a:rPr lang="en-US" dirty="0" smtClean="0"/>
              <a:t>joint </a:t>
            </a:r>
            <a:r>
              <a:rPr lang="en-US" dirty="0"/>
              <a:t>federal-state health insurance program administered by the </a:t>
            </a:r>
            <a:r>
              <a:rPr lang="en-US" dirty="0" smtClean="0"/>
              <a:t>Pennsylvania’s </a:t>
            </a:r>
            <a:r>
              <a:rPr lang="en-US" dirty="0"/>
              <a:t>Department of Human Services. </a:t>
            </a:r>
          </a:p>
          <a:p>
            <a:endParaRPr lang="en-US" dirty="0"/>
          </a:p>
          <a:p>
            <a:r>
              <a:rPr lang="en-US" dirty="0" smtClean="0"/>
              <a:t>Covers:</a:t>
            </a:r>
          </a:p>
          <a:p>
            <a:pPr lvl="1"/>
            <a:r>
              <a:rPr lang="en-US" dirty="0" smtClean="0"/>
              <a:t>hospital </a:t>
            </a:r>
            <a:r>
              <a:rPr lang="en-US" dirty="0"/>
              <a:t>stays, doctor’s visits, tests, surgeries, home health care, nursing homes, prescription drugs, dental, vision, transportation.  </a:t>
            </a:r>
          </a:p>
          <a:p>
            <a:endParaRPr lang="en-US" dirty="0"/>
          </a:p>
          <a:p>
            <a:r>
              <a:rPr lang="en-US" dirty="0" smtClean="0"/>
              <a:t>Multiple </a:t>
            </a:r>
            <a:r>
              <a:rPr lang="en-US" dirty="0"/>
              <a:t>ways to be </a:t>
            </a:r>
            <a:r>
              <a:rPr lang="en-US" dirty="0" smtClean="0"/>
              <a:t>eligible</a:t>
            </a:r>
          </a:p>
          <a:p>
            <a:pPr lvl="1"/>
            <a:r>
              <a:rPr lang="en-US" dirty="0" smtClean="0"/>
              <a:t>MAGI MA, Healthy Horizon, MAWD, Waiver, </a:t>
            </a:r>
            <a:r>
              <a:rPr lang="en-US" dirty="0" err="1" smtClean="0"/>
              <a:t>etc</a:t>
            </a:r>
            <a:r>
              <a:rPr lang="en-US" dirty="0" smtClean="0"/>
              <a:t> </a:t>
            </a:r>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Medicaid Delivery</a:t>
            </a:r>
          </a:p>
        </p:txBody>
      </p:sp>
      <p:sp>
        <p:nvSpPr>
          <p:cNvPr id="4" name="Text Placeholder 3"/>
          <p:cNvSpPr>
            <a:spLocks noGrp="1"/>
          </p:cNvSpPr>
          <p:nvPr>
            <p:ph type="body" idx="1"/>
          </p:nvPr>
        </p:nvSpPr>
        <p:spPr/>
        <p:txBody>
          <a:bodyPr/>
          <a:lstStyle/>
          <a:p>
            <a:endParaRPr lang="en-US"/>
          </a:p>
        </p:txBody>
      </p:sp>
      <p:sp>
        <p:nvSpPr>
          <p:cNvPr id="2" name="Footer Placeholder 1"/>
          <p:cNvSpPr>
            <a:spLocks noGrp="1"/>
          </p:cNvSpPr>
          <p:nvPr>
            <p:ph type="ftr" sz="quarter" idx="3"/>
          </p:nvPr>
        </p:nvSpPr>
        <p:spPr/>
        <p:txBody>
          <a:bodyPr/>
          <a:lstStyle/>
          <a:p>
            <a:r>
              <a:rPr lang="en-US"/>
              <a:t>1211 Chestnut Street, Suite 600, Philadelphia, PA 19107  (O) 215-587-9377  (F) 215-587-9902 Intake: Monday through Friday, 9:30 a.m. to 1:00 p.m.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Managed Care Organizations</a:t>
            </a:r>
          </a:p>
        </p:txBody>
      </p:sp>
      <p:sp>
        <p:nvSpPr>
          <p:cNvPr id="6" name="Content Placeholder 5"/>
          <p:cNvSpPr>
            <a:spLocks noGrp="1"/>
          </p:cNvSpPr>
          <p:nvPr>
            <p:ph idx="1"/>
          </p:nvPr>
        </p:nvSpPr>
        <p:spPr/>
        <p:txBody>
          <a:bodyPr>
            <a:normAutofit fontScale="85000" lnSpcReduction="20000"/>
          </a:bodyPr>
          <a:lstStyle/>
          <a:p>
            <a:r>
              <a:rPr lang="en-US" dirty="0"/>
              <a:t>Almost all recipients receive their Medicaid physical health through a Managed Care Organization (MCO). Pennsylvania is divided into 5 zones. </a:t>
            </a:r>
          </a:p>
          <a:p>
            <a:endParaRPr lang="en-US" dirty="0" smtClean="0"/>
          </a:p>
          <a:p>
            <a:r>
              <a:rPr lang="en-US" dirty="0" smtClean="0"/>
              <a:t>MCO choices just changed in 2022 (Aetna out statewide)</a:t>
            </a:r>
            <a:endParaRPr lang="en-US" dirty="0"/>
          </a:p>
          <a:p>
            <a:endParaRPr lang="en-US" dirty="0"/>
          </a:p>
          <a:p>
            <a:r>
              <a:rPr lang="en-US" dirty="0"/>
              <a:t>MCOs in “Southeast” Region</a:t>
            </a:r>
          </a:p>
          <a:p>
            <a:pPr marL="457200" lvl="1" indent="0">
              <a:buNone/>
            </a:pPr>
            <a:r>
              <a:rPr lang="en-US" dirty="0"/>
              <a:t>includes Bucks, Chester, Delaware, Montgomery, Philadelphia</a:t>
            </a:r>
          </a:p>
          <a:p>
            <a:pPr lvl="1"/>
            <a:r>
              <a:rPr lang="en-US" dirty="0" err="1" smtClean="0"/>
              <a:t>Geisinger</a:t>
            </a:r>
            <a:r>
              <a:rPr lang="en-US" dirty="0" smtClean="0"/>
              <a:t>*</a:t>
            </a:r>
            <a:endParaRPr lang="en-US" dirty="0"/>
          </a:p>
          <a:p>
            <a:pPr lvl="1"/>
            <a:r>
              <a:rPr lang="en-US" dirty="0"/>
              <a:t>Health Partners</a:t>
            </a:r>
          </a:p>
          <a:p>
            <a:pPr lvl="1"/>
            <a:r>
              <a:rPr lang="en-US" dirty="0"/>
              <a:t>Keystone First</a:t>
            </a:r>
          </a:p>
          <a:p>
            <a:pPr lvl="1"/>
            <a:r>
              <a:rPr lang="en-US" dirty="0" err="1"/>
              <a:t>UnitedHealthcare</a:t>
            </a:r>
            <a:r>
              <a:rPr lang="en-US" dirty="0"/>
              <a:t> Community </a:t>
            </a:r>
            <a:r>
              <a:rPr lang="en-US" dirty="0" smtClean="0"/>
              <a:t>Plan</a:t>
            </a:r>
          </a:p>
          <a:p>
            <a:pPr lvl="1"/>
            <a:r>
              <a:rPr lang="en-US" dirty="0" smtClean="0"/>
              <a:t>UPMC*</a:t>
            </a:r>
          </a:p>
          <a:p>
            <a:pPr marL="914400" lvl="2" indent="0">
              <a:buNone/>
            </a:pPr>
            <a:r>
              <a:rPr lang="en-US" dirty="0" smtClean="0"/>
              <a:t>*new in 2022</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pic>
        <p:nvPicPr>
          <p:cNvPr id="5122" name="Picture 2" descr="https://www.dhs.pa.gov/HealthChoices/Documents/toolkit/2022-09-HealthChoices-Map-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399" y="1143000"/>
            <a:ext cx="7219202" cy="557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705930"/>
          </a:xfrm>
        </p:spPr>
        <p:txBody>
          <a:bodyPr/>
          <a:lstStyle/>
          <a:p>
            <a:r>
              <a:rPr lang="en-US" dirty="0"/>
              <a:t>Behavioral Health</a:t>
            </a: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marL="0" indent="0" algn="ctr">
              <a:buNone/>
            </a:pPr>
            <a:r>
              <a:rPr lang="en-US" u="sng" dirty="0"/>
              <a:t>Provided by a single entity in each county.</a:t>
            </a:r>
          </a:p>
          <a:p>
            <a:endParaRPr lang="en-US" dirty="0"/>
          </a:p>
          <a:p>
            <a:r>
              <a:rPr lang="en-US" dirty="0" err="1"/>
              <a:t>PerformCare</a:t>
            </a:r>
            <a:r>
              <a:rPr lang="en-US" dirty="0"/>
              <a:t> </a:t>
            </a:r>
          </a:p>
          <a:p>
            <a:pPr lvl="1"/>
            <a:r>
              <a:rPr lang="en-US" dirty="0"/>
              <a:t>Bedford, Cumberland, Dauphin, Franklin, Fulton, Lancaster, Lebanon, Perry, Somerset	</a:t>
            </a:r>
            <a:endParaRPr lang="en-US" dirty="0" smtClean="0"/>
          </a:p>
          <a:p>
            <a:pPr lvl="1"/>
            <a:endParaRPr lang="en-US" dirty="0"/>
          </a:p>
          <a:p>
            <a:r>
              <a:rPr lang="en-US" dirty="0"/>
              <a:t>Value Behavioral Health</a:t>
            </a:r>
          </a:p>
          <a:p>
            <a:pPr lvl="1"/>
            <a:r>
              <a:rPr lang="en-US" dirty="0"/>
              <a:t>Armstrong, Beaver, Butler, Crawford, Fayette, Greene, Indiana, Lawrence, Mercer, Washington, Westmoreland, Venango</a:t>
            </a:r>
          </a:p>
          <a:p>
            <a:pPr lvl="1"/>
            <a:endParaRPr lang="en-US" dirty="0"/>
          </a:p>
          <a:p>
            <a:r>
              <a:rPr lang="en-US" dirty="0"/>
              <a:t>Magellan Behavioral Health of Pennsylvania (MBH)</a:t>
            </a:r>
          </a:p>
          <a:p>
            <a:pPr lvl="1"/>
            <a:r>
              <a:rPr lang="en-US" b="1" dirty="0"/>
              <a:t>Bucks</a:t>
            </a:r>
            <a:r>
              <a:rPr lang="en-US" dirty="0"/>
              <a:t>, </a:t>
            </a:r>
            <a:r>
              <a:rPr lang="en-US" b="1" dirty="0"/>
              <a:t>Delaware</a:t>
            </a:r>
            <a:r>
              <a:rPr lang="en-US" dirty="0"/>
              <a:t>, Lehigh, </a:t>
            </a:r>
            <a:r>
              <a:rPr lang="en-US" b="1" dirty="0"/>
              <a:t>Montgomery</a:t>
            </a:r>
            <a:r>
              <a:rPr lang="en-US" dirty="0"/>
              <a:t>, Northampton, Cambria</a:t>
            </a:r>
          </a:p>
          <a:p>
            <a:endParaRPr lang="en-US" dirty="0"/>
          </a:p>
          <a:p>
            <a:r>
              <a:rPr lang="en-US" dirty="0"/>
              <a:t>Community Behavioral Health (</a:t>
            </a:r>
            <a:r>
              <a:rPr lang="en-US" dirty="0" err="1"/>
              <a:t>CBH</a:t>
            </a:r>
            <a:r>
              <a:rPr lang="en-US" dirty="0"/>
              <a:t>) - </a:t>
            </a:r>
            <a:r>
              <a:rPr lang="en-US" b="1" dirty="0"/>
              <a:t>Philadelphia</a:t>
            </a:r>
          </a:p>
          <a:p>
            <a:pPr lvl="1"/>
            <a:endParaRPr lang="en-US" dirty="0"/>
          </a:p>
          <a:p>
            <a:r>
              <a:rPr lang="en-US" dirty="0"/>
              <a:t>Community Care Behavioral Health Organization (CCBHO) </a:t>
            </a:r>
          </a:p>
          <a:p>
            <a:pPr lvl="1"/>
            <a:r>
              <a:rPr lang="en-US" dirty="0"/>
              <a:t>Adams, Allegheny, Bradford, Berks, Blair, Cameron, Carbon, Centre, </a:t>
            </a:r>
            <a:r>
              <a:rPr lang="en-US" b="1" dirty="0"/>
              <a:t>Chester</a:t>
            </a:r>
            <a:r>
              <a:rPr lang="en-US" dirty="0"/>
              <a:t>, Clarion, Clearfield, Clinton, Columbia, Elk, Erie, Forest, Huntingdon, Jefferson, Juniata, Lackawanna, Luzerne, Lycoming, McKean, Mifflin, Montour, Monroe, Northumberland, Pike, Potter, Schuylkill, Snyder, Sullivan, Susquehanna, Tioga, Union, Warren, Wayne, Wyoming, York</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
        <p:nvSpPr>
          <p:cNvPr id="6" name="Rectangle 1"/>
          <p:cNvSpPr>
            <a:spLocks noChangeArrowheads="1"/>
          </p:cNvSpPr>
          <p:nvPr/>
        </p:nvSpPr>
        <p:spPr bwMode="auto">
          <a:xfrm>
            <a:off x="457200" y="3752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r>
            <a:br>
              <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858330"/>
          </a:xfrm>
        </p:spPr>
        <p:txBody>
          <a:bodyPr/>
          <a:lstStyle/>
          <a:p>
            <a:r>
              <a:rPr lang="en-US" dirty="0"/>
              <a:t>Who is </a:t>
            </a:r>
            <a:r>
              <a:rPr lang="en-US" u="sng" dirty="0"/>
              <a:t>not</a:t>
            </a:r>
            <a:r>
              <a:rPr lang="en-US" dirty="0"/>
              <a:t> in an MCO</a:t>
            </a:r>
          </a:p>
        </p:txBody>
      </p:sp>
      <p:sp>
        <p:nvSpPr>
          <p:cNvPr id="3" name="Content Placeholder 2"/>
          <p:cNvSpPr>
            <a:spLocks noGrp="1"/>
          </p:cNvSpPr>
          <p:nvPr>
            <p:ph idx="1"/>
          </p:nvPr>
        </p:nvSpPr>
        <p:spPr>
          <a:xfrm>
            <a:off x="457200" y="1752600"/>
            <a:ext cx="8229600" cy="4373563"/>
          </a:xfrm>
        </p:spPr>
        <p:txBody>
          <a:bodyPr>
            <a:normAutofit/>
          </a:bodyPr>
          <a:lstStyle/>
          <a:p>
            <a:pPr>
              <a:defRPr/>
            </a:pPr>
            <a:r>
              <a:rPr lang="en-US" dirty="0"/>
              <a:t>Initial few days/weeks of eligibility</a:t>
            </a:r>
          </a:p>
          <a:p>
            <a:pPr>
              <a:defRPr/>
            </a:pPr>
            <a:r>
              <a:rPr lang="en-US" dirty="0"/>
              <a:t>5 year bar folks on GA-related MA</a:t>
            </a:r>
          </a:p>
          <a:p>
            <a:pPr>
              <a:defRPr/>
            </a:pPr>
            <a:r>
              <a:rPr lang="en-US" dirty="0"/>
              <a:t>Recipients of EMA (non- US citizens who cannot get regular ongoing MA)</a:t>
            </a:r>
          </a:p>
          <a:p>
            <a:pPr lvl="1">
              <a:buFont typeface="Wingdings" panose="05000000000000000000" pitchFamily="2" charset="2"/>
              <a:buChar char="Ø"/>
            </a:pPr>
            <a:r>
              <a:rPr lang="en-US" dirty="0"/>
              <a:t>Above groups receive “Fee-for-Service” Medicaid (which is accessed via the ACCESS card)</a:t>
            </a:r>
          </a:p>
          <a:p>
            <a:pPr>
              <a:buFont typeface="Wingdings" panose="05000000000000000000" pitchFamily="2" charset="2"/>
              <a:buChar char="Ø"/>
            </a:pPr>
            <a:endParaRPr lang="en-US" dirty="0"/>
          </a:p>
          <a:p>
            <a:r>
              <a:rPr lang="en-US" dirty="0"/>
              <a:t>MEDICARE recipients  and HCBS/ Waiver recipients</a:t>
            </a:r>
          </a:p>
          <a:p>
            <a:pPr lvl="1">
              <a:buFont typeface="Wingdings" panose="05000000000000000000" pitchFamily="2" charset="2"/>
              <a:buChar char="Ø"/>
            </a:pPr>
            <a:r>
              <a:rPr lang="en-US" dirty="0" smtClean="0"/>
              <a:t>But they are in Community </a:t>
            </a:r>
            <a:r>
              <a:rPr lang="en-US" dirty="0" err="1" smtClean="0"/>
              <a:t>HealthChoices</a:t>
            </a:r>
            <a:r>
              <a:rPr lang="en-US" dirty="0" smtClean="0"/>
              <a:t> MCOs (i.e</a:t>
            </a:r>
            <a:r>
              <a:rPr lang="en-US" dirty="0"/>
              <a:t>.,   CHC MCOs)</a:t>
            </a:r>
          </a:p>
        </p:txBody>
      </p:sp>
      <p:sp>
        <p:nvSpPr>
          <p:cNvPr id="4" name="Footer Placeholder 3"/>
          <p:cNvSpPr>
            <a:spLocks noGrp="1"/>
          </p:cNvSpPr>
          <p:nvPr>
            <p:ph type="ftr" sz="quarter" idx="3"/>
          </p:nvPr>
        </p:nvSpPr>
        <p:spPr/>
        <p:txBody>
          <a:bodyPr/>
          <a:lstStyle/>
          <a:p>
            <a:r>
              <a:rPr lang="en-US" dirty="0"/>
              <a:t>1211 Chestnut Street, Suite 600, Philadelphia, PA 19107 </a:t>
            </a:r>
            <a:r>
              <a:rPr lang="en-US" dirty="0">
                <a:sym typeface="Wingdings 2" panose="05020102010507070707"/>
              </a:rPr>
              <a:t> (O) 215-587-9377  (F) 215-587-9902</a:t>
            </a:r>
          </a:p>
          <a:p>
            <a:r>
              <a:rPr lang="en-US" dirty="0">
                <a:sym typeface="Wingdings 2" panose="05020102010507070707"/>
              </a:rPr>
              <a:t>Intake: Monday through Friday, 9:30 a.m. </a:t>
            </a:r>
            <a:r>
              <a:rPr lang="en-US">
                <a:sym typeface="Wingdings 2" panose="05020102010507070707"/>
              </a:rPr>
              <a:t>to 1:00 p.m.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MAGI MA</a:t>
            </a:r>
            <a:br>
              <a:rPr lang="en-US" dirty="0"/>
            </a:br>
            <a:r>
              <a:rPr lang="en-US" dirty="0"/>
              <a:t>a/k/a Expansion</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768100"/>
          </a:xfrm>
        </p:spPr>
        <p:txBody>
          <a:bodyPr/>
          <a:lstStyle/>
          <a:p>
            <a:r>
              <a:rPr lang="en-US" dirty="0"/>
              <a:t>Medicaid Expansion</a:t>
            </a:r>
          </a:p>
        </p:txBody>
      </p:sp>
      <p:sp>
        <p:nvSpPr>
          <p:cNvPr id="3" name="Content Placeholder 2"/>
          <p:cNvSpPr>
            <a:spLocks noGrp="1"/>
          </p:cNvSpPr>
          <p:nvPr>
            <p:ph idx="1"/>
          </p:nvPr>
        </p:nvSpPr>
        <p:spPr>
          <a:xfrm>
            <a:off x="457200" y="1670970"/>
            <a:ext cx="8229600" cy="4425388"/>
          </a:xfrm>
        </p:spPr>
        <p:txBody>
          <a:bodyPr>
            <a:normAutofit lnSpcReduction="10000"/>
          </a:bodyPr>
          <a:lstStyle/>
          <a:p>
            <a:r>
              <a:rPr lang="en-US" dirty="0"/>
              <a:t>As of January 1, 2015, Pennsylvania has an expanded Medicaid program </a:t>
            </a:r>
          </a:p>
          <a:p>
            <a:pPr marL="2286000" lvl="5" indent="0">
              <a:buNone/>
            </a:pPr>
            <a:endParaRPr lang="en-US" b="1" u="sng" dirty="0"/>
          </a:p>
          <a:p>
            <a:pPr marL="5080" lvl="5" indent="0" algn="ctr">
              <a:buNone/>
            </a:pPr>
            <a:r>
              <a:rPr lang="en-US" sz="2400" u="sng" dirty="0">
                <a:solidFill>
                  <a:schemeClr val="accent3">
                    <a:lumMod val="50000"/>
                  </a:schemeClr>
                </a:solidFill>
              </a:rPr>
              <a:t>A Brief History</a:t>
            </a:r>
          </a:p>
          <a:p>
            <a:r>
              <a:rPr lang="en-US" dirty="0"/>
              <a:t>Before the expansion:</a:t>
            </a:r>
          </a:p>
          <a:p>
            <a:pPr lvl="1"/>
            <a:r>
              <a:rPr lang="en-US" dirty="0"/>
              <a:t>To be eligible, must be  </a:t>
            </a:r>
            <a:r>
              <a:rPr lang="en-US" u="sng" dirty="0"/>
              <a:t>low income </a:t>
            </a:r>
            <a:r>
              <a:rPr lang="en-US" dirty="0"/>
              <a:t>AND </a:t>
            </a:r>
            <a:r>
              <a:rPr lang="en-US" u="sng" dirty="0"/>
              <a:t>fit into a category</a:t>
            </a:r>
          </a:p>
          <a:p>
            <a:pPr marL="913130" lvl="2"/>
            <a:r>
              <a:rPr lang="en-US" dirty="0"/>
              <a:t>Categories included:  over 65;  disability; pregnant; child;  or parent</a:t>
            </a:r>
          </a:p>
          <a:p>
            <a:pPr marL="744855" lvl="1"/>
            <a:r>
              <a:rPr lang="en-US" dirty="0"/>
              <a:t>We will return to this next session: “Traditional” Medicaid</a:t>
            </a:r>
          </a:p>
          <a:p>
            <a:pPr lvl="2"/>
            <a:endParaRPr lang="en-US" dirty="0"/>
          </a:p>
          <a:p>
            <a:r>
              <a:rPr lang="en-US" dirty="0"/>
              <a:t>After the expansion:</a:t>
            </a:r>
          </a:p>
          <a:p>
            <a:pPr lvl="1"/>
            <a:r>
              <a:rPr lang="en-US" dirty="0"/>
              <a:t>All adults between 18-64 are eligible, if low income (and meet other restrictions). No additional “category” required.</a:t>
            </a:r>
          </a:p>
          <a:p>
            <a:pPr lvl="2"/>
            <a:r>
              <a:rPr lang="en-US" dirty="0"/>
              <a:t>Low income = income less than  138% of the Federal Poverty Line (FPL)</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9" dur="500"/>
                                        <p:tgtEl>
                                          <p:spTgt spid="3">
                                            <p:txEl>
                                              <p:pRg st="8" end="8"/>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2" dur="500"/>
                                        <p:tgtEl>
                                          <p:spTgt spid="3">
                                            <p:txEl>
                                              <p:pRg st="9" end="9"/>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934530"/>
          </a:xfrm>
        </p:spPr>
        <p:txBody>
          <a:bodyPr/>
          <a:lstStyle/>
          <a:p>
            <a:r>
              <a:rPr lang="en-US" dirty="0"/>
              <a:t>Eligibility for Adults</a:t>
            </a:r>
          </a:p>
        </p:txBody>
      </p:sp>
      <p:sp>
        <p:nvSpPr>
          <p:cNvPr id="3" name="Content Placeholder 2"/>
          <p:cNvSpPr>
            <a:spLocks noGrp="1"/>
          </p:cNvSpPr>
          <p:nvPr>
            <p:ph idx="1"/>
          </p:nvPr>
        </p:nvSpPr>
        <p:spPr/>
        <p:txBody>
          <a:bodyPr>
            <a:normAutofit fontScale="92500"/>
          </a:bodyPr>
          <a:lstStyle/>
          <a:p>
            <a:pPr>
              <a:lnSpc>
                <a:spcPct val="150000"/>
              </a:lnSpc>
            </a:pPr>
            <a:r>
              <a:rPr lang="en-US" dirty="0"/>
              <a:t>Income less than 138% FPL</a:t>
            </a:r>
          </a:p>
          <a:p>
            <a:pPr>
              <a:lnSpc>
                <a:spcPct val="150000"/>
              </a:lnSpc>
            </a:pPr>
            <a:r>
              <a:rPr lang="en-US" dirty="0"/>
              <a:t>Age 19 though 64</a:t>
            </a:r>
          </a:p>
          <a:p>
            <a:pPr>
              <a:lnSpc>
                <a:spcPct val="150000"/>
              </a:lnSpc>
            </a:pPr>
            <a:r>
              <a:rPr lang="en-US" dirty="0"/>
              <a:t>Residency in Pennsylvania</a:t>
            </a:r>
          </a:p>
          <a:p>
            <a:pPr>
              <a:lnSpc>
                <a:spcPct val="150000"/>
              </a:lnSpc>
            </a:pPr>
            <a:r>
              <a:rPr lang="en-US" dirty="0"/>
              <a:t>Not eligible for Medicare (Part A or B)</a:t>
            </a:r>
          </a:p>
          <a:p>
            <a:pPr>
              <a:lnSpc>
                <a:spcPct val="150000"/>
              </a:lnSpc>
            </a:pPr>
            <a:r>
              <a:rPr lang="en-US" dirty="0"/>
              <a:t>U.S. Citizen</a:t>
            </a:r>
          </a:p>
          <a:p>
            <a:pPr lvl="1">
              <a:lnSpc>
                <a:spcPct val="150000"/>
              </a:lnSpc>
            </a:pPr>
            <a:r>
              <a:rPr lang="en-US" dirty="0"/>
              <a:t>Some immigrants </a:t>
            </a:r>
            <a:r>
              <a:rPr lang="en-US" i="1" dirty="0"/>
              <a:t>may </a:t>
            </a:r>
            <a:r>
              <a:rPr lang="en-US" dirty="0"/>
              <a:t>qualify but rules are complicated</a:t>
            </a:r>
          </a:p>
          <a:p>
            <a:pPr>
              <a:lnSpc>
                <a:spcPct val="150000"/>
              </a:lnSpc>
            </a:pPr>
            <a:r>
              <a:rPr lang="en-US" dirty="0"/>
              <a:t>Note: No asset test</a:t>
            </a:r>
          </a:p>
          <a:p>
            <a:pPr>
              <a:lnSpc>
                <a:spcPct val="150000"/>
              </a:lnSpc>
            </a:pPr>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Day 1 – Medical Assistance</a:t>
            </a:r>
          </a:p>
          <a:p>
            <a:pPr lvl="1"/>
            <a:r>
              <a:rPr lang="en-US" dirty="0" smtClean="0"/>
              <a:t>MAGI</a:t>
            </a:r>
          </a:p>
          <a:p>
            <a:pPr lvl="1"/>
            <a:r>
              <a:rPr lang="en-US" dirty="0" smtClean="0"/>
              <a:t>Healthy Horizons</a:t>
            </a:r>
          </a:p>
          <a:p>
            <a:pPr lvl="1"/>
            <a:r>
              <a:rPr lang="en-US" dirty="0" smtClean="0"/>
              <a:t>MAWD</a:t>
            </a:r>
          </a:p>
          <a:p>
            <a:pPr lvl="1"/>
            <a:r>
              <a:rPr lang="en-US" dirty="0" smtClean="0"/>
              <a:t>And SPBP</a:t>
            </a:r>
          </a:p>
          <a:p>
            <a:pPr lvl="1"/>
            <a:endParaRPr lang="en-US" dirty="0"/>
          </a:p>
          <a:p>
            <a:pPr lvl="1"/>
            <a:endParaRPr lang="en-US" dirty="0"/>
          </a:p>
          <a:p>
            <a:r>
              <a:rPr lang="en-US" dirty="0" smtClean="0"/>
              <a:t>Day 2 – Social Security</a:t>
            </a:r>
          </a:p>
          <a:p>
            <a:pPr lvl="1"/>
            <a:r>
              <a:rPr lang="en-US" dirty="0" smtClean="0"/>
              <a:t>And Buy-in and Dual </a:t>
            </a:r>
            <a:r>
              <a:rPr lang="en-US" dirty="0" err="1" smtClean="0"/>
              <a:t>Eligibles</a:t>
            </a:r>
            <a:endParaRPr lang="en-US" dirty="0"/>
          </a:p>
        </p:txBody>
      </p:sp>
      <p:sp>
        <p:nvSpPr>
          <p:cNvPr id="4" name="Footer Placeholder 3"/>
          <p:cNvSpPr>
            <a:spLocks noGrp="1"/>
          </p:cNvSpPr>
          <p:nvPr>
            <p:ph type="ftr" sz="quarter" idx="3"/>
          </p:nvPr>
        </p:nvSpPr>
        <p:spPr/>
        <p:txBody>
          <a:bodyPr/>
          <a:lstStyle/>
          <a:p>
            <a:r>
              <a:rPr lang="en-US" smtClean="0"/>
              <a:t>1211 Chestnut Street, Suite 600, Philadelphia, PA 19107 </a:t>
            </a:r>
            <a:r>
              <a:rPr lang="en-US" smtClean="0">
                <a:sym typeface="Wingdings 2" panose="05020102010507070707"/>
              </a:rPr>
              <a:t> (O) 215-587-9377  (F) 215-587-9902</a:t>
            </a:r>
          </a:p>
          <a:p>
            <a:r>
              <a:rPr lang="en-US" smtClean="0">
                <a:sym typeface="Wingdings 2" panose="05020102010507070707"/>
              </a:rPr>
              <a:t>Intake: Monday through Friday, 9:30 a.m. to 1:00 p.m.</a:t>
            </a:r>
            <a:endParaRPr lang="en-US" dirty="0"/>
          </a:p>
        </p:txBody>
      </p:sp>
    </p:spTree>
    <p:extLst>
      <p:ext uri="{BB962C8B-B14F-4D97-AF65-F5344CB8AC3E}">
        <p14:creationId xmlns:p14="http://schemas.microsoft.com/office/powerpoint/2010/main" val="1030186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844910"/>
          </a:xfrm>
        </p:spPr>
        <p:txBody>
          <a:bodyPr/>
          <a:lstStyle/>
          <a:p>
            <a:r>
              <a:rPr lang="en-US" dirty="0"/>
              <a:t>Income</a:t>
            </a:r>
          </a:p>
        </p:txBody>
      </p:sp>
      <p:sp>
        <p:nvSpPr>
          <p:cNvPr id="3" name="Content Placeholder 2"/>
          <p:cNvSpPr>
            <a:spLocks noGrp="1"/>
          </p:cNvSpPr>
          <p:nvPr>
            <p:ph idx="1"/>
          </p:nvPr>
        </p:nvSpPr>
        <p:spPr>
          <a:xfrm>
            <a:off x="457200" y="1892800"/>
            <a:ext cx="8229600" cy="4965200"/>
          </a:xfrm>
        </p:spPr>
        <p:txBody>
          <a:bodyPr>
            <a:normAutofit/>
          </a:bodyPr>
          <a:lstStyle/>
          <a:p>
            <a:r>
              <a:rPr lang="en-US" dirty="0"/>
              <a:t>What is 138% FPL?</a:t>
            </a:r>
          </a:p>
          <a:p>
            <a:pPr lvl="1"/>
            <a:r>
              <a:rPr lang="en-US" dirty="0"/>
              <a:t>Look at </a:t>
            </a:r>
            <a:r>
              <a:rPr lang="en-US" dirty="0" smtClean="0"/>
              <a:t>2022 </a:t>
            </a:r>
            <a:r>
              <a:rPr lang="en-US" dirty="0"/>
              <a:t>Benefit Amount and Income Levels (handout)</a:t>
            </a:r>
          </a:p>
          <a:p>
            <a:pPr lvl="1">
              <a:lnSpc>
                <a:spcPct val="150000"/>
              </a:lnSpc>
            </a:pPr>
            <a:r>
              <a:rPr lang="en-US" dirty="0"/>
              <a:t>For an individual: </a:t>
            </a:r>
            <a:r>
              <a:rPr lang="en-US" dirty="0" smtClean="0"/>
              <a:t>$1,563 </a:t>
            </a:r>
            <a:r>
              <a:rPr lang="en-US" dirty="0"/>
              <a:t>per month / $</a:t>
            </a:r>
            <a:r>
              <a:rPr lang="en-US" dirty="0" smtClean="0"/>
              <a:t>18,754 </a:t>
            </a:r>
            <a:r>
              <a:rPr lang="en-US" dirty="0"/>
              <a:t>per year</a:t>
            </a:r>
          </a:p>
          <a:p>
            <a:pPr marL="914400" lvl="2" indent="0">
              <a:buNone/>
            </a:pPr>
            <a:r>
              <a:rPr lang="en-US" dirty="0"/>
              <a:t>(full time minimum wage worker earns  $15,080 per year)</a:t>
            </a:r>
          </a:p>
          <a:p>
            <a:pPr lvl="1"/>
            <a:r>
              <a:rPr lang="en-US" dirty="0"/>
              <a:t>For a family of four: $</a:t>
            </a:r>
            <a:r>
              <a:rPr lang="en-US" dirty="0" smtClean="0"/>
              <a:t>3,191 </a:t>
            </a:r>
            <a:r>
              <a:rPr lang="en-US" dirty="0"/>
              <a:t>per month / $</a:t>
            </a:r>
            <a:r>
              <a:rPr lang="en-US" dirty="0" smtClean="0"/>
              <a:t>38,295 </a:t>
            </a:r>
            <a:r>
              <a:rPr lang="en-US" dirty="0"/>
              <a:t>per year </a:t>
            </a:r>
          </a:p>
          <a:p>
            <a:endParaRPr lang="en-US" dirty="0"/>
          </a:p>
          <a:p>
            <a:r>
              <a:rPr lang="en-US" dirty="0"/>
              <a:t>What income is counted?</a:t>
            </a:r>
          </a:p>
          <a:p>
            <a:pPr lvl="1"/>
            <a:r>
              <a:rPr lang="en-US" b="1" dirty="0"/>
              <a:t>MAGI</a:t>
            </a:r>
            <a:r>
              <a:rPr lang="en-US" dirty="0"/>
              <a:t>: Modified Adjusted Gross Income</a:t>
            </a:r>
          </a:p>
          <a:p>
            <a:pPr lvl="2"/>
            <a:r>
              <a:rPr lang="en-US" dirty="0"/>
              <a:t>Basically:</a:t>
            </a:r>
          </a:p>
          <a:p>
            <a:pPr marL="1546225" lvl="2" indent="0">
              <a:buNone/>
            </a:pPr>
            <a:r>
              <a:rPr lang="en-US" dirty="0"/>
              <a:t>if the income is taxable, it counts; </a:t>
            </a:r>
          </a:p>
          <a:p>
            <a:pPr marL="1546225" lvl="2" indent="0">
              <a:buNone/>
            </a:pPr>
            <a:r>
              <a:rPr lang="en-US" dirty="0"/>
              <a:t>if it is not taxable, it does not count.</a:t>
            </a:r>
          </a:p>
          <a:p>
            <a:pPr lvl="1"/>
            <a:r>
              <a:rPr lang="en-US" dirty="0"/>
              <a:t>More Complex:</a:t>
            </a:r>
          </a:p>
          <a:p>
            <a:pPr lvl="2"/>
            <a:r>
              <a:rPr lang="en-US" dirty="0"/>
              <a:t>AGI + tax exempt interest + foreign income + Social Security Benefits (with exception of SSI)</a:t>
            </a:r>
          </a:p>
          <a:p>
            <a:pPr marL="1031875"/>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
        <p:nvSpPr>
          <p:cNvPr id="6" name="TextBox 5"/>
          <p:cNvSpPr txBox="1"/>
          <p:nvPr/>
        </p:nvSpPr>
        <p:spPr>
          <a:xfrm>
            <a:off x="1600200" y="1447800"/>
            <a:ext cx="5943600" cy="369332"/>
          </a:xfrm>
          <a:prstGeom prst="rect">
            <a:avLst/>
          </a:prstGeom>
          <a:noFill/>
        </p:spPr>
        <p:txBody>
          <a:bodyPr wrap="square" rtlCol="0">
            <a:spAutoFit/>
          </a:bodyPr>
          <a:lstStyle/>
          <a:p>
            <a:pPr algn="ctr"/>
            <a:r>
              <a:rPr lang="en-US" dirty="0" smtClean="0"/>
              <a:t>2022 </a:t>
            </a:r>
            <a:r>
              <a:rPr lang="en-US" dirty="0"/>
              <a:t>Income Limits</a:t>
            </a:r>
          </a:p>
        </p:txBody>
      </p:sp>
      <p:pic>
        <p:nvPicPr>
          <p:cNvPr id="3" name="Picture 2"/>
          <p:cNvPicPr>
            <a:picLocks noChangeAspect="1"/>
          </p:cNvPicPr>
          <p:nvPr/>
        </p:nvPicPr>
        <p:blipFill>
          <a:blip r:embed="rId2"/>
          <a:stretch>
            <a:fillRect/>
          </a:stretch>
        </p:blipFill>
        <p:spPr>
          <a:xfrm>
            <a:off x="47624" y="2133600"/>
            <a:ext cx="9065443" cy="258603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934530"/>
          </a:xfrm>
        </p:spPr>
        <p:txBody>
          <a:bodyPr/>
          <a:lstStyle/>
          <a:p>
            <a:r>
              <a:rPr lang="en-US" dirty="0"/>
              <a:t>Income Eligibility for MAGI</a:t>
            </a:r>
          </a:p>
        </p:txBody>
      </p:sp>
      <p:sp>
        <p:nvSpPr>
          <p:cNvPr id="3" name="Content Placeholder 2"/>
          <p:cNvSpPr>
            <a:spLocks noGrp="1"/>
          </p:cNvSpPr>
          <p:nvPr>
            <p:ph idx="1"/>
          </p:nvPr>
        </p:nvSpPr>
        <p:spPr/>
        <p:txBody>
          <a:bodyPr>
            <a:normAutofit/>
          </a:bodyPr>
          <a:lstStyle/>
          <a:p>
            <a:pPr marL="0" indent="0" algn="ctr">
              <a:lnSpc>
                <a:spcPct val="150000"/>
              </a:lnSpc>
              <a:buNone/>
            </a:pPr>
            <a:r>
              <a:rPr lang="en-US" dirty="0"/>
              <a:t>Adults:  			138%</a:t>
            </a:r>
          </a:p>
          <a:p>
            <a:pPr marL="0" indent="0" algn="ctr">
              <a:lnSpc>
                <a:spcPct val="150000"/>
              </a:lnSpc>
              <a:buNone/>
            </a:pPr>
            <a:r>
              <a:rPr lang="en-US" dirty="0"/>
              <a:t>Children 6-18:		138%</a:t>
            </a:r>
          </a:p>
          <a:p>
            <a:pPr marL="0" indent="0" algn="ctr">
              <a:lnSpc>
                <a:spcPct val="150000"/>
              </a:lnSpc>
              <a:buNone/>
            </a:pPr>
            <a:r>
              <a:rPr lang="en-US" dirty="0"/>
              <a:t>Children 1-5:		162%</a:t>
            </a:r>
          </a:p>
          <a:p>
            <a:pPr marL="0" indent="0" algn="ctr">
              <a:lnSpc>
                <a:spcPct val="150000"/>
              </a:lnSpc>
              <a:buNone/>
            </a:pPr>
            <a:r>
              <a:rPr lang="en-US" dirty="0"/>
              <a:t>Children 0-1:		</a:t>
            </a:r>
            <a:r>
              <a:rPr lang="en-US" dirty="0" smtClean="0"/>
              <a:t>220%</a:t>
            </a:r>
          </a:p>
          <a:p>
            <a:pPr marL="0" indent="0" algn="ctr">
              <a:lnSpc>
                <a:spcPct val="150000"/>
              </a:lnSpc>
              <a:buNone/>
            </a:pPr>
            <a:r>
              <a:rPr lang="en-US" dirty="0" smtClean="0"/>
              <a:t>Pregnant: </a:t>
            </a:r>
            <a:r>
              <a:rPr lang="en-US" dirty="0"/>
              <a:t>		</a:t>
            </a:r>
            <a:r>
              <a:rPr lang="en-US" dirty="0" smtClean="0"/>
              <a:t>           220</a:t>
            </a:r>
            <a:r>
              <a:rPr lang="en-US" dirty="0"/>
              <a:t>%</a:t>
            </a:r>
          </a:p>
          <a:p>
            <a:pPr marL="0" indent="0">
              <a:lnSpc>
                <a:spcPct val="150000"/>
              </a:lnSpc>
              <a:buNone/>
            </a:pPr>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Income Counts</a:t>
            </a:r>
          </a:p>
        </p:txBody>
      </p:sp>
      <p:sp>
        <p:nvSpPr>
          <p:cNvPr id="3" name="Text Placeholder 2"/>
          <p:cNvSpPr>
            <a:spLocks noGrp="1"/>
          </p:cNvSpPr>
          <p:nvPr>
            <p:ph type="body" idx="1"/>
          </p:nvPr>
        </p:nvSpPr>
        <p:spPr>
          <a:xfrm>
            <a:off x="509016" y="1600200"/>
            <a:ext cx="4040188" cy="609600"/>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Counted</a:t>
            </a:r>
          </a:p>
        </p:txBody>
      </p:sp>
      <p:sp>
        <p:nvSpPr>
          <p:cNvPr id="4" name="Text Placeholder 3"/>
          <p:cNvSpPr>
            <a:spLocks noGrp="1"/>
          </p:cNvSpPr>
          <p:nvPr>
            <p:ph type="body" sz="quarter" idx="3"/>
          </p:nvPr>
        </p:nvSpPr>
        <p:spPr>
          <a:xfrm>
            <a:off x="4700016" y="1600200"/>
            <a:ext cx="4041775" cy="609600"/>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Not Counted</a:t>
            </a:r>
          </a:p>
        </p:txBody>
      </p:sp>
      <p:sp>
        <p:nvSpPr>
          <p:cNvPr id="5" name="Footer Placeholder 4"/>
          <p:cNvSpPr>
            <a:spLocks noGrp="1"/>
          </p:cNvSpPr>
          <p:nvPr>
            <p:ph type="ftr" sz="quarter" idx="11"/>
          </p:nvPr>
        </p:nvSpPr>
        <p:spPr/>
        <p:txBody>
          <a:bodyPr/>
          <a:lstStyle/>
          <a:p>
            <a:r>
              <a:rPr lang="en-US"/>
              <a:t>1211 Chestnut Street, Suite 600, Philadelphia, PA 19107  (O) 215-587-9377  (F) 215-587-9902 Intake: Monday through Friday, 9:30 a.m. to 1:00 p.m.</a:t>
            </a:r>
          </a:p>
        </p:txBody>
      </p:sp>
      <p:sp>
        <p:nvSpPr>
          <p:cNvPr id="6" name="Content Placeholder 5"/>
          <p:cNvSpPr>
            <a:spLocks noGrp="1"/>
          </p:cNvSpPr>
          <p:nvPr>
            <p:ph sz="quarter" idx="13"/>
          </p:nvPr>
        </p:nvSpPr>
        <p:spPr/>
        <p:style>
          <a:lnRef idx="2">
            <a:schemeClr val="accent3"/>
          </a:lnRef>
          <a:fillRef idx="1">
            <a:schemeClr val="lt1"/>
          </a:fillRef>
          <a:effectRef idx="0">
            <a:schemeClr val="accent3"/>
          </a:effectRef>
          <a:fontRef idx="minor">
            <a:schemeClr val="dk1"/>
          </a:fontRef>
        </p:style>
        <p:txBody>
          <a:bodyPr>
            <a:normAutofit/>
          </a:bodyPr>
          <a:lstStyle/>
          <a:p>
            <a:pPr>
              <a:lnSpc>
                <a:spcPct val="150000"/>
              </a:lnSpc>
            </a:pPr>
            <a:r>
              <a:rPr lang="en-US" sz="1600" dirty="0"/>
              <a:t>Wages &amp; tips</a:t>
            </a:r>
          </a:p>
          <a:p>
            <a:pPr>
              <a:lnSpc>
                <a:spcPct val="150000"/>
              </a:lnSpc>
            </a:pPr>
            <a:r>
              <a:rPr lang="en-US" sz="1600" i="1" dirty="0"/>
              <a:t>Unemployment Compensation</a:t>
            </a:r>
          </a:p>
          <a:p>
            <a:r>
              <a:rPr lang="en-US" sz="1600" dirty="0"/>
              <a:t>Social Security benefits</a:t>
            </a:r>
          </a:p>
          <a:p>
            <a:pPr marL="0" indent="0">
              <a:buNone/>
            </a:pPr>
            <a:r>
              <a:rPr lang="en-US" sz="1600" dirty="0"/>
              <a:t>(Retirement, Survivors, and Disability)</a:t>
            </a:r>
          </a:p>
          <a:p>
            <a:pPr>
              <a:lnSpc>
                <a:spcPct val="150000"/>
              </a:lnSpc>
            </a:pPr>
            <a:r>
              <a:rPr lang="en-US" sz="1600" dirty="0"/>
              <a:t>Pensions</a:t>
            </a:r>
          </a:p>
          <a:p>
            <a:pPr>
              <a:lnSpc>
                <a:spcPct val="150000"/>
              </a:lnSpc>
            </a:pPr>
            <a:r>
              <a:rPr lang="en-US" sz="1600" dirty="0"/>
              <a:t>Dividends and interest</a:t>
            </a:r>
          </a:p>
          <a:p>
            <a:pPr>
              <a:lnSpc>
                <a:spcPct val="150000"/>
              </a:lnSpc>
            </a:pPr>
            <a:r>
              <a:rPr lang="en-US" sz="1600" dirty="0"/>
              <a:t>Alimony received</a:t>
            </a:r>
          </a:p>
          <a:p>
            <a:pPr>
              <a:lnSpc>
                <a:spcPct val="150000"/>
              </a:lnSpc>
            </a:pPr>
            <a:r>
              <a:rPr lang="en-US" sz="1600" dirty="0"/>
              <a:t>Rents &amp; royalties</a:t>
            </a:r>
          </a:p>
          <a:p>
            <a:pPr>
              <a:lnSpc>
                <a:spcPct val="150000"/>
              </a:lnSpc>
            </a:pPr>
            <a:endParaRPr lang="en-US" sz="1600" dirty="0"/>
          </a:p>
        </p:txBody>
      </p:sp>
      <p:sp>
        <p:nvSpPr>
          <p:cNvPr id="7" name="Content Placeholder 6"/>
          <p:cNvSpPr>
            <a:spLocks noGrp="1"/>
          </p:cNvSpPr>
          <p:nvPr>
            <p:ph sz="quarter" idx="14"/>
          </p:nvPr>
        </p:nvSpPr>
        <p:spPr>
          <a:xfrm>
            <a:off x="4724400" y="2212848"/>
            <a:ext cx="4041648" cy="3913187"/>
          </a:xfrm>
        </p:spPr>
        <p:style>
          <a:lnRef idx="2">
            <a:schemeClr val="accent3"/>
          </a:lnRef>
          <a:fillRef idx="1">
            <a:schemeClr val="lt1"/>
          </a:fillRef>
          <a:effectRef idx="0">
            <a:schemeClr val="accent3"/>
          </a:effectRef>
          <a:fontRef idx="minor">
            <a:schemeClr val="dk1"/>
          </a:fontRef>
        </p:style>
        <p:txBody>
          <a:bodyPr>
            <a:normAutofit/>
          </a:bodyPr>
          <a:lstStyle/>
          <a:p>
            <a:pPr>
              <a:lnSpc>
                <a:spcPct val="150000"/>
              </a:lnSpc>
            </a:pPr>
            <a:r>
              <a:rPr lang="en-US" sz="1600" i="1" dirty="0"/>
              <a:t>Veterans benefits</a:t>
            </a:r>
          </a:p>
          <a:p>
            <a:pPr>
              <a:lnSpc>
                <a:spcPct val="150000"/>
              </a:lnSpc>
            </a:pPr>
            <a:r>
              <a:rPr lang="en-US" sz="1600" i="1" dirty="0"/>
              <a:t>Workers’ compensation</a:t>
            </a:r>
          </a:p>
          <a:p>
            <a:pPr>
              <a:lnSpc>
                <a:spcPct val="150000"/>
              </a:lnSpc>
            </a:pPr>
            <a:r>
              <a:rPr lang="en-US" sz="1600" dirty="0"/>
              <a:t>TANF (Temporary Aid for Needy Families)</a:t>
            </a:r>
          </a:p>
          <a:p>
            <a:pPr>
              <a:lnSpc>
                <a:spcPct val="150000"/>
              </a:lnSpc>
            </a:pPr>
            <a:r>
              <a:rPr lang="en-US" sz="1600" dirty="0"/>
              <a:t>SSI (Supplemental Security Income)</a:t>
            </a:r>
          </a:p>
          <a:p>
            <a:pPr>
              <a:lnSpc>
                <a:spcPct val="150000"/>
              </a:lnSpc>
            </a:pPr>
            <a:r>
              <a:rPr lang="en-US" sz="1600" dirty="0"/>
              <a:t>Child support</a:t>
            </a:r>
          </a:p>
          <a:p>
            <a:pPr>
              <a:lnSpc>
                <a:spcPct val="150000"/>
              </a:lnSpc>
            </a:pPr>
            <a:r>
              <a:rPr lang="en-US" sz="1600" dirty="0"/>
              <a:t>Scholarship income</a:t>
            </a:r>
          </a:p>
          <a:p>
            <a:pPr>
              <a:lnSpc>
                <a:spcPct val="150000"/>
              </a:lnSpc>
            </a:pPr>
            <a:r>
              <a:rPr lang="en-US" sz="1600" dirty="0"/>
              <a:t>Student loan interest</a:t>
            </a:r>
          </a:p>
          <a:p>
            <a:pPr>
              <a:lnSpc>
                <a:spcPct val="150000"/>
              </a:lnSpc>
            </a:pPr>
            <a:r>
              <a:rPr lang="en-US" sz="1600" dirty="0"/>
              <a:t>Gifts and inheritances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 1</a:t>
            </a:r>
          </a:p>
        </p:txBody>
      </p:sp>
      <p:sp>
        <p:nvSpPr>
          <p:cNvPr id="3" name="Content Placeholder 2"/>
          <p:cNvSpPr>
            <a:spLocks noGrp="1"/>
          </p:cNvSpPr>
          <p:nvPr>
            <p:ph idx="1"/>
          </p:nvPr>
        </p:nvSpPr>
        <p:spPr>
          <a:xfrm>
            <a:off x="457200" y="2286001"/>
            <a:ext cx="8229600" cy="1600199"/>
          </a:xfrm>
        </p:spPr>
        <p:txBody>
          <a:bodyPr>
            <a:normAutofit/>
          </a:bodyPr>
          <a:lstStyle/>
          <a:p>
            <a:pPr marL="0" indent="0">
              <a:buNone/>
            </a:pPr>
            <a:r>
              <a:rPr lang="en-US" dirty="0"/>
              <a:t>Vanessa was laid off from her job and receives $1,000/month in unemployment compensation. She also receives </a:t>
            </a:r>
            <a:r>
              <a:rPr lang="en-US" dirty="0" smtClean="0"/>
              <a:t>$600/month </a:t>
            </a:r>
            <a:r>
              <a:rPr lang="en-US" dirty="0"/>
              <a:t>in alimony. What is her MAGI income?</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
        <p:nvSpPr>
          <p:cNvPr id="6" name="Content Placeholder 2"/>
          <p:cNvSpPr txBox="1"/>
          <p:nvPr/>
        </p:nvSpPr>
        <p:spPr>
          <a:xfrm>
            <a:off x="457200" y="3962400"/>
            <a:ext cx="8229600" cy="21637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accent3">
                    <a:lumMod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Because </a:t>
            </a:r>
            <a:r>
              <a:rPr lang="en-US" u="sng" dirty="0"/>
              <a:t>UC</a:t>
            </a:r>
            <a:r>
              <a:rPr lang="en-US" dirty="0"/>
              <a:t> and </a:t>
            </a:r>
            <a:r>
              <a:rPr lang="en-US" u="sng" dirty="0"/>
              <a:t>alimony</a:t>
            </a:r>
            <a:r>
              <a:rPr lang="en-US" dirty="0"/>
              <a:t> are </a:t>
            </a:r>
            <a:r>
              <a:rPr lang="en-US" u="sng" dirty="0"/>
              <a:t>taxable</a:t>
            </a:r>
            <a:r>
              <a:rPr lang="en-US" dirty="0"/>
              <a:t> benefits, they both count in the MAGI income-eligibility analysis. Her countable income of $</a:t>
            </a:r>
            <a:r>
              <a:rPr lang="en-US" dirty="0" smtClean="0"/>
              <a:t>1,600 </a:t>
            </a:r>
            <a:r>
              <a:rPr lang="en-US" dirty="0"/>
              <a:t>is over the income limit of $</a:t>
            </a:r>
            <a:r>
              <a:rPr lang="en-US" dirty="0" smtClean="0"/>
              <a:t>1,563 </a:t>
            </a:r>
            <a:r>
              <a:rPr lang="en-US" dirty="0"/>
              <a:t>(138% FPL) in </a:t>
            </a:r>
            <a:r>
              <a:rPr lang="en-US" dirty="0" smtClean="0"/>
              <a:t>2022 </a:t>
            </a:r>
            <a:r>
              <a:rPr lang="en-US" dirty="0"/>
              <a:t>for a household of one in the MAGI Adult category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700" y="3690307"/>
            <a:ext cx="5562600" cy="303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 2</a:t>
            </a:r>
          </a:p>
        </p:txBody>
      </p:sp>
      <p:sp>
        <p:nvSpPr>
          <p:cNvPr id="3" name="Content Placeholder 2"/>
          <p:cNvSpPr>
            <a:spLocks noGrp="1"/>
          </p:cNvSpPr>
          <p:nvPr>
            <p:ph idx="1"/>
          </p:nvPr>
        </p:nvSpPr>
        <p:spPr>
          <a:xfrm>
            <a:off x="457200" y="2286001"/>
            <a:ext cx="8229600" cy="1295399"/>
          </a:xfrm>
        </p:spPr>
        <p:txBody>
          <a:bodyPr>
            <a:normAutofit fontScale="92500"/>
          </a:bodyPr>
          <a:lstStyle/>
          <a:p>
            <a:pPr marL="0" indent="0">
              <a:buNone/>
            </a:pPr>
            <a:r>
              <a:rPr lang="en-US" dirty="0"/>
              <a:t>Vanessa was hurt on the job and receives $1,000/month in workers’ compensation. She also receives </a:t>
            </a:r>
            <a:r>
              <a:rPr lang="en-US" dirty="0" smtClean="0"/>
              <a:t>$600/month </a:t>
            </a:r>
            <a:r>
              <a:rPr lang="en-US" dirty="0"/>
              <a:t>in child support. What is her MAGI income?</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
        <p:nvSpPr>
          <p:cNvPr id="6" name="Rectangle 5"/>
          <p:cNvSpPr/>
          <p:nvPr/>
        </p:nvSpPr>
        <p:spPr>
          <a:xfrm>
            <a:off x="381000" y="3996744"/>
            <a:ext cx="8077200" cy="1938992"/>
          </a:xfrm>
          <a:prstGeom prst="rect">
            <a:avLst/>
          </a:prstGeom>
        </p:spPr>
        <p:txBody>
          <a:bodyPr wrap="square">
            <a:spAutoFit/>
          </a:bodyPr>
          <a:lstStyle/>
          <a:p>
            <a:pPr lvl="0">
              <a:spcBef>
                <a:spcPct val="20000"/>
              </a:spcBef>
            </a:pPr>
            <a:r>
              <a:rPr lang="en-US" sz="2400" dirty="0">
                <a:solidFill>
                  <a:srgbClr val="E68422">
                    <a:lumMod val="50000"/>
                  </a:srgbClr>
                </a:solidFill>
                <a:latin typeface="Century Gothic" panose="020B0502020202020204"/>
              </a:rPr>
              <a:t>Because </a:t>
            </a:r>
            <a:r>
              <a:rPr lang="en-US" sz="2400" u="sng" dirty="0">
                <a:solidFill>
                  <a:srgbClr val="E68422">
                    <a:lumMod val="50000"/>
                  </a:srgbClr>
                </a:solidFill>
                <a:latin typeface="Century Gothic" panose="020B0502020202020204"/>
              </a:rPr>
              <a:t>worker’s comp</a:t>
            </a:r>
            <a:r>
              <a:rPr lang="en-US" sz="2400" dirty="0">
                <a:solidFill>
                  <a:srgbClr val="E68422">
                    <a:lumMod val="50000"/>
                  </a:srgbClr>
                </a:solidFill>
                <a:latin typeface="Century Gothic" panose="020B0502020202020204"/>
              </a:rPr>
              <a:t> and </a:t>
            </a:r>
            <a:r>
              <a:rPr lang="en-US" sz="2400" u="sng" dirty="0">
                <a:solidFill>
                  <a:srgbClr val="E68422">
                    <a:lumMod val="50000"/>
                  </a:srgbClr>
                </a:solidFill>
                <a:latin typeface="Century Gothic" panose="020B0502020202020204"/>
              </a:rPr>
              <a:t>child support </a:t>
            </a:r>
            <a:r>
              <a:rPr lang="en-US" sz="2400" dirty="0">
                <a:solidFill>
                  <a:srgbClr val="E68422">
                    <a:lumMod val="50000"/>
                  </a:srgbClr>
                </a:solidFill>
                <a:latin typeface="Century Gothic" panose="020B0502020202020204"/>
              </a:rPr>
              <a:t>are </a:t>
            </a:r>
            <a:r>
              <a:rPr lang="en-US" sz="2400" u="sng" dirty="0">
                <a:solidFill>
                  <a:srgbClr val="E68422">
                    <a:lumMod val="50000"/>
                  </a:srgbClr>
                </a:solidFill>
                <a:latin typeface="Century Gothic" panose="020B0502020202020204"/>
              </a:rPr>
              <a:t>not</a:t>
            </a:r>
            <a:r>
              <a:rPr lang="en-US" sz="2400" dirty="0">
                <a:solidFill>
                  <a:srgbClr val="E68422">
                    <a:lumMod val="50000"/>
                  </a:srgbClr>
                </a:solidFill>
                <a:latin typeface="Century Gothic" panose="020B0502020202020204"/>
              </a:rPr>
              <a:t> taxable benefits, neither counts in the MAGI income-eligibility analysis. With a countable income of $0, she is under the income limit of $</a:t>
            </a:r>
            <a:r>
              <a:rPr lang="en-US" sz="2400" dirty="0" smtClean="0">
                <a:solidFill>
                  <a:srgbClr val="E68422">
                    <a:lumMod val="50000"/>
                  </a:srgbClr>
                </a:solidFill>
                <a:latin typeface="Century Gothic" panose="020B0502020202020204"/>
              </a:rPr>
              <a:t>1,563 </a:t>
            </a:r>
            <a:r>
              <a:rPr lang="en-US" sz="2400" dirty="0">
                <a:solidFill>
                  <a:srgbClr val="E68422">
                    <a:lumMod val="50000"/>
                  </a:srgbClr>
                </a:solidFill>
                <a:latin typeface="Century Gothic" panose="020B0502020202020204"/>
              </a:rPr>
              <a:t>(138% FPL) in </a:t>
            </a:r>
            <a:r>
              <a:rPr lang="en-US" sz="2400" dirty="0" smtClean="0">
                <a:solidFill>
                  <a:srgbClr val="E68422">
                    <a:lumMod val="50000"/>
                  </a:srgbClr>
                </a:solidFill>
                <a:latin typeface="Century Gothic" panose="020B0502020202020204"/>
              </a:rPr>
              <a:t>2022 for </a:t>
            </a:r>
            <a:r>
              <a:rPr lang="en-US" sz="2400" dirty="0">
                <a:solidFill>
                  <a:srgbClr val="E68422">
                    <a:lumMod val="50000"/>
                  </a:srgbClr>
                </a:solidFill>
                <a:latin typeface="Century Gothic" panose="020B0502020202020204"/>
              </a:rPr>
              <a:t>a household of one in the MAGI Adult category.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3488788"/>
            <a:ext cx="6172200" cy="336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Household Size</a:t>
            </a:r>
          </a:p>
        </p:txBody>
      </p:sp>
      <p:sp>
        <p:nvSpPr>
          <p:cNvPr id="3" name="Content Placeholder 2"/>
          <p:cNvSpPr>
            <a:spLocks noGrp="1"/>
          </p:cNvSpPr>
          <p:nvPr>
            <p:ph idx="1"/>
          </p:nvPr>
        </p:nvSpPr>
        <p:spPr/>
        <p:txBody>
          <a:bodyPr/>
          <a:lstStyle/>
          <a:p>
            <a:r>
              <a:rPr lang="en-US" dirty="0"/>
              <a:t>Determining Household size can be complicated</a:t>
            </a:r>
          </a:p>
          <a:p>
            <a:endParaRPr lang="en-US" dirty="0"/>
          </a:p>
          <a:p>
            <a:r>
              <a:rPr lang="en-US" dirty="0"/>
              <a:t>It is done on a person by person basis. People living together may have different household sizes.</a:t>
            </a:r>
          </a:p>
          <a:p>
            <a:endParaRPr lang="en-US" dirty="0"/>
          </a:p>
          <a:p>
            <a:r>
              <a:rPr lang="en-US" dirty="0"/>
              <a:t>Generally, spouses/parents/children/siblings who all live together will count in each others households.  </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Medicaid</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MA</a:t>
            </a:r>
          </a:p>
        </p:txBody>
      </p:sp>
      <p:sp>
        <p:nvSpPr>
          <p:cNvPr id="3" name="Content Placeholder 2"/>
          <p:cNvSpPr>
            <a:spLocks noGrp="1"/>
          </p:cNvSpPr>
          <p:nvPr>
            <p:ph idx="1"/>
          </p:nvPr>
        </p:nvSpPr>
        <p:spPr/>
        <p:txBody>
          <a:bodyPr/>
          <a:lstStyle/>
          <a:p>
            <a:r>
              <a:rPr lang="en-US" dirty="0"/>
              <a:t>MAGI/Expansion does not cover everyone:</a:t>
            </a:r>
          </a:p>
          <a:p>
            <a:pPr lvl="1"/>
            <a:r>
              <a:rPr lang="en-US" dirty="0"/>
              <a:t>People with income greater than 138%</a:t>
            </a:r>
          </a:p>
          <a:p>
            <a:pPr lvl="1"/>
            <a:r>
              <a:rPr lang="en-US" dirty="0"/>
              <a:t>People on Medicare</a:t>
            </a:r>
          </a:p>
          <a:p>
            <a:pPr lvl="1"/>
            <a:r>
              <a:rPr lang="en-US" dirty="0"/>
              <a:t>Most immigrants</a:t>
            </a:r>
          </a:p>
          <a:p>
            <a:endParaRPr lang="en-US" dirty="0"/>
          </a:p>
          <a:p>
            <a:r>
              <a:rPr lang="en-US" dirty="0"/>
              <a:t>Good News: the old “categorical” types of MA still exist – this is a great backup for those who do not qualify for expansion MA.</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MA Eligibility</a:t>
            </a:r>
          </a:p>
        </p:txBody>
      </p:sp>
      <p:sp>
        <p:nvSpPr>
          <p:cNvPr id="3" name="Content Placeholder 2"/>
          <p:cNvSpPr>
            <a:spLocks noGrp="1"/>
          </p:cNvSpPr>
          <p:nvPr>
            <p:ph idx="1"/>
          </p:nvPr>
        </p:nvSpPr>
        <p:spPr>
          <a:xfrm>
            <a:off x="457200" y="2362200"/>
            <a:ext cx="8229600" cy="3763963"/>
          </a:xfrm>
        </p:spPr>
        <p:txBody>
          <a:bodyPr>
            <a:normAutofit fontScale="92500" lnSpcReduction="10000"/>
          </a:bodyPr>
          <a:lstStyle/>
          <a:p>
            <a:pPr>
              <a:lnSpc>
                <a:spcPct val="90000"/>
              </a:lnSpc>
            </a:pPr>
            <a:r>
              <a:rPr lang="en-US" altLang="en-US" dirty="0"/>
              <a:t>Must be a resident of Pennsylvania</a:t>
            </a:r>
          </a:p>
          <a:p>
            <a:pPr>
              <a:lnSpc>
                <a:spcPct val="90000"/>
              </a:lnSpc>
              <a:buNone/>
            </a:pPr>
            <a:endParaRPr lang="en-US" altLang="en-US" dirty="0"/>
          </a:p>
          <a:p>
            <a:pPr>
              <a:lnSpc>
                <a:spcPct val="90000"/>
              </a:lnSpc>
            </a:pPr>
            <a:r>
              <a:rPr lang="en-US" altLang="en-US" dirty="0"/>
              <a:t>Must fit into a category – e.g. 65+, </a:t>
            </a:r>
            <a:r>
              <a:rPr lang="en-US" altLang="en-US" b="1" dirty="0"/>
              <a:t>disabled</a:t>
            </a:r>
            <a:r>
              <a:rPr lang="en-US" altLang="en-US" dirty="0"/>
              <a:t>, etc.</a:t>
            </a:r>
          </a:p>
          <a:p>
            <a:pPr>
              <a:lnSpc>
                <a:spcPct val="90000"/>
              </a:lnSpc>
              <a:buNone/>
            </a:pPr>
            <a:endParaRPr lang="en-US" altLang="en-US" dirty="0"/>
          </a:p>
          <a:p>
            <a:pPr>
              <a:lnSpc>
                <a:spcPct val="90000"/>
              </a:lnSpc>
            </a:pPr>
            <a:r>
              <a:rPr lang="en-US" altLang="en-US" dirty="0"/>
              <a:t>Income Limits (different for each category)</a:t>
            </a:r>
          </a:p>
          <a:p>
            <a:pPr>
              <a:lnSpc>
                <a:spcPct val="90000"/>
              </a:lnSpc>
              <a:buNone/>
            </a:pPr>
            <a:endParaRPr lang="en-US" altLang="en-US" dirty="0"/>
          </a:p>
          <a:p>
            <a:pPr>
              <a:lnSpc>
                <a:spcPct val="90000"/>
              </a:lnSpc>
            </a:pPr>
            <a:r>
              <a:rPr lang="en-US" altLang="en-US" b="1" dirty="0"/>
              <a:t>Resource Limits</a:t>
            </a:r>
            <a:r>
              <a:rPr lang="en-US" altLang="en-US" dirty="0"/>
              <a:t> for everyone except children &amp; families with children (different for each category).  </a:t>
            </a:r>
          </a:p>
          <a:p>
            <a:pPr>
              <a:lnSpc>
                <a:spcPct val="90000"/>
              </a:lnSpc>
            </a:pPr>
            <a:endParaRPr lang="en-US" altLang="en-US" dirty="0"/>
          </a:p>
          <a:p>
            <a:pPr>
              <a:lnSpc>
                <a:spcPct val="90000"/>
              </a:lnSpc>
            </a:pPr>
            <a:r>
              <a:rPr lang="en-US" altLang="en-US" dirty="0"/>
              <a:t>Must have the </a:t>
            </a:r>
            <a:r>
              <a:rPr lang="en-US" altLang="en-US" dirty="0" smtClean="0"/>
              <a:t>“right” </a:t>
            </a:r>
            <a:r>
              <a:rPr lang="en-US" altLang="en-US" dirty="0"/>
              <a:t>immigration status or have an emergency medical condition</a:t>
            </a:r>
          </a:p>
          <a:p>
            <a:pPr marL="0" indent="0">
              <a:buNone/>
            </a:pPr>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Question 1</a:t>
            </a:r>
          </a:p>
        </p:txBody>
      </p:sp>
      <p:sp>
        <p:nvSpPr>
          <p:cNvPr id="3" name="Content Placeholder 2"/>
          <p:cNvSpPr>
            <a:spLocks noGrp="1"/>
          </p:cNvSpPr>
          <p:nvPr>
            <p:ph idx="1"/>
          </p:nvPr>
        </p:nvSpPr>
        <p:spPr/>
        <p:txBody>
          <a:bodyPr/>
          <a:lstStyle/>
          <a:p>
            <a:endParaRPr lang="en-US" dirty="0"/>
          </a:p>
          <a:p>
            <a:r>
              <a:rPr lang="en-US" dirty="0"/>
              <a:t>Is asymptomatic HIV infection a </a:t>
            </a:r>
            <a:r>
              <a:rPr lang="en-US" b="1" u="sng" dirty="0"/>
              <a:t>disability</a:t>
            </a:r>
            <a:r>
              <a:rPr lang="en-US" dirty="0"/>
              <a:t>?</a:t>
            </a:r>
          </a:p>
          <a:p>
            <a:pPr marL="800100" lvl="1" indent="-342900">
              <a:buFont typeface="+mj-lt"/>
              <a:buAutoNum type="alphaLcPeriod"/>
            </a:pPr>
            <a:r>
              <a:rPr lang="en-US" dirty="0"/>
              <a:t>Yes</a:t>
            </a:r>
          </a:p>
          <a:p>
            <a:pPr marL="800100" lvl="1" indent="-342900">
              <a:buFont typeface="+mj-lt"/>
              <a:buAutoNum type="alphaLcPeriod"/>
            </a:pPr>
            <a:r>
              <a:rPr lang="en-US" dirty="0"/>
              <a:t>No</a:t>
            </a:r>
          </a:p>
          <a:p>
            <a:pPr marL="800100" lvl="1" indent="-342900">
              <a:buFont typeface="+mj-lt"/>
              <a:buAutoNum type="alphaLcPeriod"/>
            </a:pPr>
            <a:r>
              <a:rPr lang="en-US" dirty="0"/>
              <a:t>Who’s asking?</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1163130"/>
          </a:xfrm>
        </p:spPr>
        <p:txBody>
          <a:bodyPr/>
          <a:lstStyle/>
          <a:p>
            <a:pPr>
              <a:lnSpc>
                <a:spcPct val="100000"/>
              </a:lnSpc>
            </a:pPr>
            <a:r>
              <a:rPr lang="en-US" sz="3600" dirty="0"/>
              <a:t>DETOUR:</a:t>
            </a:r>
            <a:br>
              <a:rPr lang="en-US" sz="3600" dirty="0"/>
            </a:br>
            <a:r>
              <a:rPr lang="en-US" sz="3600" dirty="0"/>
              <a:t>Disability Proof and MA Category</a:t>
            </a:r>
          </a:p>
        </p:txBody>
      </p:sp>
      <p:sp>
        <p:nvSpPr>
          <p:cNvPr id="3" name="Content Placeholder 2"/>
          <p:cNvSpPr>
            <a:spLocks noGrp="1"/>
          </p:cNvSpPr>
          <p:nvPr>
            <p:ph idx="1"/>
          </p:nvPr>
        </p:nvSpPr>
        <p:spPr>
          <a:xfrm>
            <a:off x="457200" y="2362200"/>
            <a:ext cx="8229600" cy="3763963"/>
          </a:xfrm>
        </p:spPr>
        <p:txBody>
          <a:bodyPr>
            <a:normAutofit lnSpcReduction="10000"/>
          </a:bodyPr>
          <a:lstStyle/>
          <a:p>
            <a:pPr marL="533400" indent="-533400" algn="ctr">
              <a:buNone/>
            </a:pPr>
            <a:r>
              <a:rPr lang="en-US" altLang="en-US" dirty="0"/>
              <a:t>	</a:t>
            </a:r>
            <a:r>
              <a:rPr lang="en-US" altLang="en-US" u="sng" dirty="0"/>
              <a:t>EMPLOYABILITY ASSESSMENT FORM</a:t>
            </a:r>
          </a:p>
          <a:p>
            <a:pPr marL="533400" indent="-533400"/>
            <a:r>
              <a:rPr lang="en-US" altLang="en-US" dirty="0"/>
              <a:t>Can be used to prove disability for the GA-related, HH, or MAWD programs</a:t>
            </a:r>
          </a:p>
          <a:p>
            <a:pPr marL="533400" indent="-533400"/>
            <a:r>
              <a:rPr lang="en-US" altLang="en-US" b="1" u="sng" dirty="0"/>
              <a:t>Must </a:t>
            </a:r>
            <a:r>
              <a:rPr lang="en-US" altLang="en-US" dirty="0"/>
              <a:t>include start </a:t>
            </a:r>
            <a:r>
              <a:rPr lang="en-US" altLang="en-US" b="1" u="sng" dirty="0"/>
              <a:t>and</a:t>
            </a:r>
            <a:r>
              <a:rPr lang="en-US" altLang="en-US" dirty="0"/>
              <a:t> end dates</a:t>
            </a:r>
          </a:p>
          <a:p>
            <a:pPr marL="533400" indent="-533400"/>
            <a:r>
              <a:rPr lang="en-US" altLang="en-US" dirty="0"/>
              <a:t>The Department of Public Welfare expects a good faith estimate, not clairvoyance.</a:t>
            </a:r>
          </a:p>
          <a:p>
            <a:pPr marL="533400" indent="-533400"/>
            <a:r>
              <a:rPr lang="en-US" altLang="en-US" dirty="0"/>
              <a:t>MA coverage can only begin on the start date (which can be in the past).</a:t>
            </a:r>
          </a:p>
          <a:p>
            <a:pPr marL="533400" indent="-533400"/>
            <a:r>
              <a:rPr lang="en-US" altLang="en-US" dirty="0"/>
              <a:t>MA will be cut off at end date unless a new form is submitted.</a:t>
            </a:r>
          </a:p>
          <a:p>
            <a:pPr marL="1714500" lvl="3" indent="-342900">
              <a:buFontTx/>
              <a:buChar char="-"/>
            </a:pPr>
            <a:endParaRPr lang="en-US" altLang="en-US" sz="2800" dirty="0"/>
          </a:p>
          <a:p>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1010730"/>
          </a:xfrm>
        </p:spPr>
        <p:txBody>
          <a:bodyPr/>
          <a:lstStyle/>
          <a:p>
            <a:r>
              <a:rPr lang="en-US" dirty="0"/>
              <a:t>EAF – PA 1663 </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graphicFrame>
        <p:nvGraphicFramePr>
          <p:cNvPr id="5" name="Object 4"/>
          <p:cNvGraphicFramePr>
            <a:graphicFrameLocks noChangeAspect="1"/>
          </p:cNvGraphicFramePr>
          <p:nvPr/>
        </p:nvGraphicFramePr>
        <p:xfrm>
          <a:off x="990600" y="2057400"/>
          <a:ext cx="3429000" cy="4191000"/>
        </p:xfrm>
        <a:graphic>
          <a:graphicData uri="http://schemas.openxmlformats.org/presentationml/2006/ole">
            <mc:AlternateContent xmlns:mc="http://schemas.openxmlformats.org/markup-compatibility/2006">
              <mc:Choice xmlns:v="urn:schemas-microsoft-com:vml" Requires="v">
                <p:oleObj spid="_x0000_s3130" name="Acrobat Document" r:id="rId3" imgW="7375525" imgH="9540875" progId="AcroExch.Document.DC">
                  <p:embed/>
                </p:oleObj>
              </mc:Choice>
              <mc:Fallback>
                <p:oleObj name="Acrobat Document" r:id="rId3" imgW="7375525" imgH="9540875" progId="AcroExch.Document.DC">
                  <p:embed/>
                  <p:pic>
                    <p:nvPicPr>
                      <p:cNvPr id="0" name="Picture 30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057400"/>
                        <a:ext cx="34290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4876800" y="1981200"/>
          <a:ext cx="3276600" cy="4419600"/>
        </p:xfrm>
        <a:graphic>
          <a:graphicData uri="http://schemas.openxmlformats.org/presentationml/2006/ole">
            <mc:AlternateContent xmlns:mc="http://schemas.openxmlformats.org/markup-compatibility/2006">
              <mc:Choice xmlns:v="urn:schemas-microsoft-com:vml" Requires="v">
                <p:oleObj spid="_x0000_s3131" name="Acrobat Document" r:id="rId5" imgW="7375525" imgH="9540875" progId="AcroExch.Document.DC">
                  <p:embed/>
                </p:oleObj>
              </mc:Choice>
              <mc:Fallback>
                <p:oleObj name="Acrobat Document" r:id="rId5" imgW="7375525" imgH="9540875" progId="AcroExch.Document.DC">
                  <p:embed/>
                  <p:pic>
                    <p:nvPicPr>
                      <p:cNvPr id="0" name="Picture 31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981200"/>
                        <a:ext cx="32766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1010730"/>
          </a:xfrm>
        </p:spPr>
        <p:txBody>
          <a:bodyPr/>
          <a:lstStyle/>
          <a:p>
            <a:r>
              <a:rPr lang="en-US" dirty="0"/>
              <a:t>EAF – PA 1663 – Handout</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graphicFrame>
        <p:nvGraphicFramePr>
          <p:cNvPr id="5" name="Object 4"/>
          <p:cNvGraphicFramePr>
            <a:graphicFrameLocks noChangeAspect="1"/>
          </p:cNvGraphicFramePr>
          <p:nvPr/>
        </p:nvGraphicFramePr>
        <p:xfrm>
          <a:off x="990600" y="2057400"/>
          <a:ext cx="3429000" cy="4191000"/>
        </p:xfrm>
        <a:graphic>
          <a:graphicData uri="http://schemas.openxmlformats.org/presentationml/2006/ole">
            <mc:AlternateContent xmlns:mc="http://schemas.openxmlformats.org/markup-compatibility/2006">
              <mc:Choice xmlns:v="urn:schemas-microsoft-com:vml" Requires="v">
                <p:oleObj spid="_x0000_s4152" name="Acrobat Document" r:id="rId3" imgW="7375525" imgH="9540875" progId="AcroExch.Document.DC">
                  <p:embed/>
                </p:oleObj>
              </mc:Choice>
              <mc:Fallback>
                <p:oleObj name="Acrobat Document" r:id="rId3" imgW="7375525" imgH="9540875" progId="AcroExch.Document.DC">
                  <p:embed/>
                  <p:pic>
                    <p:nvPicPr>
                      <p:cNvPr id="0" name="Picture 4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057400"/>
                        <a:ext cx="34290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4876800" y="1981200"/>
          <a:ext cx="3276600" cy="4419600"/>
        </p:xfrm>
        <a:graphic>
          <a:graphicData uri="http://schemas.openxmlformats.org/presentationml/2006/ole">
            <mc:AlternateContent xmlns:mc="http://schemas.openxmlformats.org/markup-compatibility/2006">
              <mc:Choice xmlns:v="urn:schemas-microsoft-com:vml" Requires="v">
                <p:oleObj spid="_x0000_s4153" name="Acrobat Document" r:id="rId5" imgW="7375525" imgH="9540875" progId="AcroExch.Document.DC">
                  <p:embed/>
                </p:oleObj>
              </mc:Choice>
              <mc:Fallback>
                <p:oleObj name="Acrobat Document" r:id="rId5" imgW="7375525" imgH="9540875" progId="AcroExch.Document.DC">
                  <p:embed/>
                  <p:pic>
                    <p:nvPicPr>
                      <p:cNvPr id="0" name="Picture 41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981200"/>
                        <a:ext cx="32766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04800"/>
            <a:ext cx="6391275" cy="6400800"/>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8617"/>
            <a:ext cx="6038850" cy="6334125"/>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533400" y="17526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 y="22098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096000" y="2316480"/>
            <a:ext cx="1295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733800" y="2301240"/>
            <a:ext cx="1295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Healthy Horizons</a:t>
            </a:r>
          </a:p>
        </p:txBody>
      </p:sp>
      <p:sp>
        <p:nvSpPr>
          <p:cNvPr id="6" name="Text Placeholder 5"/>
          <p:cNvSpPr>
            <a:spLocks noGrp="1"/>
          </p:cNvSpPr>
          <p:nvPr>
            <p:ph type="body" idx="1"/>
          </p:nvPr>
        </p:nvSpPr>
        <p:spPr/>
        <p:txBody>
          <a:bodyPr/>
          <a:lstStyle/>
          <a:p>
            <a:endParaRPr lang="en-US"/>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600" dirty="0"/>
              <a:t>Healthy Horizons</a:t>
            </a:r>
            <a:br>
              <a:rPr lang="en-US" sz="3600" dirty="0"/>
            </a:br>
            <a:r>
              <a:rPr lang="en-US" sz="3600" dirty="0"/>
              <a:t>People over 65 or with Disabilities</a:t>
            </a:r>
          </a:p>
        </p:txBody>
      </p:sp>
      <p:sp>
        <p:nvSpPr>
          <p:cNvPr id="3" name="Content Placeholder 2"/>
          <p:cNvSpPr>
            <a:spLocks noGrp="1"/>
          </p:cNvSpPr>
          <p:nvPr>
            <p:ph idx="1"/>
          </p:nvPr>
        </p:nvSpPr>
        <p:spPr>
          <a:xfrm>
            <a:off x="457200" y="2286000"/>
            <a:ext cx="8229600" cy="4038600"/>
          </a:xfrm>
        </p:spPr>
        <p:txBody>
          <a:bodyPr>
            <a:noAutofit/>
          </a:bodyPr>
          <a:lstStyle/>
          <a:p>
            <a:pPr marL="0" indent="0">
              <a:buNone/>
            </a:pPr>
            <a:r>
              <a:rPr lang="en-US" altLang="en-US" b="1" dirty="0"/>
              <a:t>Disabled 12 months or more:</a:t>
            </a:r>
          </a:p>
          <a:p>
            <a:pPr marL="400050" lvl="2" indent="0"/>
            <a:r>
              <a:rPr lang="en-US" altLang="en-US" sz="1800" dirty="0"/>
              <a:t>Employability Assessment Form	</a:t>
            </a:r>
          </a:p>
          <a:p>
            <a:pPr marL="0" lvl="1" indent="0">
              <a:buNone/>
            </a:pPr>
            <a:r>
              <a:rPr lang="en-US" altLang="en-US" sz="1800" dirty="0"/>
              <a:t>	(EAF) (PA 1663)</a:t>
            </a:r>
          </a:p>
          <a:p>
            <a:pPr marL="0" lvl="1" indent="0">
              <a:buNone/>
            </a:pPr>
            <a:r>
              <a:rPr lang="en-US" altLang="en-US" sz="1800" dirty="0"/>
              <a:t>	Must check Box 1 or Box 2</a:t>
            </a:r>
          </a:p>
          <a:p>
            <a:pPr marL="0" lvl="1" indent="0"/>
            <a:endParaRPr lang="en-US" altLang="en-US" sz="1800" dirty="0"/>
          </a:p>
          <a:p>
            <a:pPr marL="400050" lvl="2" indent="0"/>
            <a:r>
              <a:rPr lang="en-US" altLang="en-US" sz="1800" dirty="0"/>
              <a:t>Receipt of Social Security Disability benefits</a:t>
            </a:r>
          </a:p>
          <a:p>
            <a:pPr marL="0" lvl="1" indent="0"/>
            <a:endParaRPr lang="en-US" altLang="en-US" dirty="0"/>
          </a:p>
          <a:p>
            <a:pPr marL="0" lvl="1" indent="0">
              <a:buNone/>
            </a:pPr>
            <a:r>
              <a:rPr lang="en-US" altLang="en-US" sz="2400" b="1" u="sng" dirty="0"/>
              <a:t>OR</a:t>
            </a:r>
          </a:p>
          <a:p>
            <a:pPr marL="0" lvl="1" indent="0">
              <a:buNone/>
            </a:pPr>
            <a:endParaRPr lang="en-US" altLang="en-US" sz="2400" b="1" u="sng" dirty="0"/>
          </a:p>
          <a:p>
            <a:pPr marL="0" indent="0">
              <a:buNone/>
            </a:pPr>
            <a:r>
              <a:rPr lang="en-US" altLang="en-US" b="1" dirty="0"/>
              <a:t>Over 65</a:t>
            </a:r>
          </a:p>
          <a:p>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934530"/>
          </a:xfrm>
        </p:spPr>
        <p:txBody>
          <a:bodyPr/>
          <a:lstStyle/>
          <a:p>
            <a:r>
              <a:rPr lang="en-US" dirty="0"/>
              <a:t>Healthy Horizon Income Limits</a:t>
            </a:r>
          </a:p>
        </p:txBody>
      </p:sp>
      <p:sp>
        <p:nvSpPr>
          <p:cNvPr id="3" name="Content Placeholder 2"/>
          <p:cNvSpPr>
            <a:spLocks noGrp="1"/>
          </p:cNvSpPr>
          <p:nvPr>
            <p:ph idx="1"/>
          </p:nvPr>
        </p:nvSpPr>
        <p:spPr/>
        <p:txBody>
          <a:bodyPr/>
          <a:lstStyle/>
          <a:p>
            <a:pPr>
              <a:lnSpc>
                <a:spcPct val="90000"/>
              </a:lnSpc>
            </a:pPr>
            <a:r>
              <a:rPr lang="en-US" altLang="en-US" dirty="0"/>
              <a:t>Income Limit is 100% poverty for family size – </a:t>
            </a:r>
          </a:p>
          <a:p>
            <a:pPr marL="0" indent="0">
              <a:lnSpc>
                <a:spcPct val="90000"/>
              </a:lnSpc>
              <a:buNone/>
            </a:pPr>
            <a:r>
              <a:rPr lang="en-US" altLang="en-US" dirty="0"/>
              <a:t>    $</a:t>
            </a:r>
            <a:r>
              <a:rPr lang="en-US" altLang="en-US" dirty="0" smtClean="0"/>
              <a:t>1,133 </a:t>
            </a:r>
            <a:r>
              <a:rPr lang="en-US" altLang="en-US" dirty="0"/>
              <a:t>for a household of 1 in </a:t>
            </a:r>
            <a:r>
              <a:rPr lang="en-US" altLang="en-US" dirty="0" smtClean="0"/>
              <a:t>2022</a:t>
            </a:r>
            <a:endParaRPr lang="en-US" altLang="en-US" dirty="0"/>
          </a:p>
          <a:p>
            <a:pPr>
              <a:lnSpc>
                <a:spcPct val="90000"/>
              </a:lnSpc>
            </a:pPr>
            <a:endParaRPr lang="en-US" altLang="en-US" dirty="0"/>
          </a:p>
          <a:p>
            <a:pPr>
              <a:lnSpc>
                <a:spcPct val="90000"/>
              </a:lnSpc>
            </a:pPr>
            <a:r>
              <a:rPr lang="en-US" altLang="en-US" dirty="0"/>
              <a:t>Use </a:t>
            </a:r>
            <a:r>
              <a:rPr lang="en-US" altLang="en-US" b="1" dirty="0"/>
              <a:t>SSI income counting </a:t>
            </a:r>
            <a:r>
              <a:rPr lang="en-US" altLang="en-US" dirty="0"/>
              <a:t>rules</a:t>
            </a:r>
          </a:p>
          <a:p>
            <a:pPr>
              <a:lnSpc>
                <a:spcPct val="90000"/>
              </a:lnSpc>
            </a:pPr>
            <a:endParaRPr lang="en-US" altLang="en-US" dirty="0"/>
          </a:p>
          <a:p>
            <a:pPr lvl="1">
              <a:lnSpc>
                <a:spcPct val="90000"/>
              </a:lnSpc>
            </a:pPr>
            <a:r>
              <a:rPr lang="en-US" altLang="en-US" dirty="0"/>
              <a:t>EARNED INCOME DISREGARDS</a:t>
            </a:r>
          </a:p>
          <a:p>
            <a:pPr lvl="2">
              <a:lnSpc>
                <a:spcPct val="90000"/>
              </a:lnSpc>
            </a:pPr>
            <a:r>
              <a:rPr lang="en-US" altLang="en-US" dirty="0"/>
              <a:t>$20 (general exclusion for everyone)</a:t>
            </a:r>
          </a:p>
          <a:p>
            <a:pPr lvl="2">
              <a:lnSpc>
                <a:spcPct val="90000"/>
              </a:lnSpc>
            </a:pPr>
            <a:r>
              <a:rPr lang="en-US" altLang="en-US" dirty="0"/>
              <a:t>$65</a:t>
            </a:r>
          </a:p>
          <a:p>
            <a:pPr lvl="2">
              <a:lnSpc>
                <a:spcPct val="90000"/>
              </a:lnSpc>
            </a:pPr>
            <a:r>
              <a:rPr lang="en-US" altLang="en-US" b="1" dirty="0"/>
              <a:t>One half of remaining earned income</a:t>
            </a:r>
          </a:p>
          <a:p>
            <a:endParaRPr lang="en-US" b="1"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934530"/>
          </a:xfrm>
        </p:spPr>
        <p:txBody>
          <a:bodyPr/>
          <a:lstStyle/>
          <a:p>
            <a:r>
              <a:rPr lang="en-US" dirty="0"/>
              <a:t>DETOUR: SSI Counting Rules</a:t>
            </a:r>
          </a:p>
        </p:txBody>
      </p:sp>
      <p:sp>
        <p:nvSpPr>
          <p:cNvPr id="3" name="Content Placeholder 2"/>
          <p:cNvSpPr>
            <a:spLocks noGrp="1"/>
          </p:cNvSpPr>
          <p:nvPr>
            <p:ph idx="1"/>
          </p:nvPr>
        </p:nvSpPr>
        <p:spPr>
          <a:xfrm>
            <a:off x="457200" y="2286001"/>
            <a:ext cx="8229600" cy="2133599"/>
          </a:xfrm>
        </p:spPr>
        <p:txBody>
          <a:bodyPr/>
          <a:lstStyle/>
          <a:p>
            <a:r>
              <a:rPr lang="en-US" dirty="0"/>
              <a:t>To determine </a:t>
            </a:r>
            <a:r>
              <a:rPr lang="en-US" b="1" dirty="0"/>
              <a:t>Countable Income:</a:t>
            </a:r>
          </a:p>
          <a:p>
            <a:pPr lvl="1"/>
            <a:r>
              <a:rPr lang="en-US" dirty="0"/>
              <a:t>CI = UI + EI</a:t>
            </a:r>
          </a:p>
          <a:p>
            <a:pPr lvl="2"/>
            <a:r>
              <a:rPr lang="en-US" dirty="0"/>
              <a:t>Unearned income (UI)</a:t>
            </a:r>
          </a:p>
          <a:p>
            <a:pPr lvl="3"/>
            <a:r>
              <a:rPr lang="en-US" dirty="0"/>
              <a:t>$$$ - $20 general disregard</a:t>
            </a:r>
          </a:p>
          <a:p>
            <a:pPr lvl="2"/>
            <a:r>
              <a:rPr lang="en-US" dirty="0"/>
              <a:t>Earned income (EI)</a:t>
            </a:r>
          </a:p>
          <a:p>
            <a:pPr lvl="3"/>
            <a:r>
              <a:rPr lang="en-US" dirty="0"/>
              <a:t>$$$ - $65 (earned income disregard) divided by </a:t>
            </a:r>
            <a:r>
              <a:rPr lang="en-US" b="1" dirty="0"/>
              <a:t>HALF</a:t>
            </a:r>
          </a:p>
          <a:p>
            <a:pPr lvl="3"/>
            <a:endParaRPr lang="en-US" dirty="0"/>
          </a:p>
          <a:p>
            <a:pPr marL="457200" lvl="1" indent="0">
              <a:buNone/>
            </a:pPr>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
        <p:nvSpPr>
          <p:cNvPr id="5" name="Content Placeholder 2"/>
          <p:cNvSpPr txBox="1">
            <a:spLocks noGrp="1"/>
          </p:cNvSpPr>
          <p:nvPr>
            <p:ph idx="1"/>
          </p:nvPr>
        </p:nvSpPr>
        <p:spPr>
          <a:xfrm>
            <a:off x="457200" y="2286001"/>
            <a:ext cx="82296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accent3">
                    <a:lumMod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marL="0" indent="0">
              <a:buNone/>
            </a:pPr>
            <a:r>
              <a:rPr lang="en-US" dirty="0"/>
              <a:t>Example: </a:t>
            </a:r>
          </a:p>
          <a:p>
            <a:pPr marL="457200" lvl="1" indent="0">
              <a:buNone/>
            </a:pPr>
            <a:r>
              <a:rPr lang="en-US" dirty="0"/>
              <a:t>Bob receives $500/month from his aunt and $465/month from his job. </a:t>
            </a:r>
          </a:p>
          <a:p>
            <a:pPr marL="457200" lvl="1" indent="0">
              <a:buNone/>
            </a:pPr>
            <a:r>
              <a:rPr lang="en-US" dirty="0"/>
              <a:t>What is his </a:t>
            </a:r>
            <a:r>
              <a:rPr lang="en-US" dirty="0" smtClean="0"/>
              <a:t>COUNTABLE income (using SSI counting rules)?</a:t>
            </a:r>
            <a:endParaRPr lang="en-US" b="1" dirty="0"/>
          </a:p>
          <a:p>
            <a:pPr lvl="3"/>
            <a:endParaRPr lang="en-US" dirty="0"/>
          </a:p>
          <a:p>
            <a:pPr marL="457200" lvl="1" indent="0">
              <a:buFont typeface="Courier New" panose="02070309020205020404" pitchFamily="49" charset="0"/>
              <a:buNone/>
            </a:pPr>
            <a:endParaRPr lang="en-US" dirty="0"/>
          </a:p>
        </p:txBody>
      </p:sp>
      <p:sp>
        <p:nvSpPr>
          <p:cNvPr id="6" name="Content Placeholder 2"/>
          <p:cNvSpPr txBox="1"/>
          <p:nvPr/>
        </p:nvSpPr>
        <p:spPr>
          <a:xfrm>
            <a:off x="838200" y="4114800"/>
            <a:ext cx="7315200" cy="1858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accent3">
                    <a:lumMod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marL="0" indent="0">
              <a:buFont typeface="Arial" panose="020B0604020202020204" pitchFamily="34" charset="0"/>
              <a:buNone/>
            </a:pPr>
            <a:r>
              <a:rPr lang="en-US" dirty="0" smtClean="0"/>
              <a:t>Unearned Income  = ($</a:t>
            </a:r>
            <a:r>
              <a:rPr lang="en-US" dirty="0"/>
              <a:t>500-$20</a:t>
            </a:r>
            <a:r>
              <a:rPr lang="en-US" dirty="0" smtClean="0"/>
              <a:t>)       = $480</a:t>
            </a:r>
            <a:endParaRPr lang="en-US" dirty="0"/>
          </a:p>
          <a:p>
            <a:pPr marL="0" indent="0">
              <a:buFont typeface="Arial" panose="020B0604020202020204" pitchFamily="34" charset="0"/>
              <a:buNone/>
            </a:pPr>
            <a:r>
              <a:rPr lang="en-US" u="sng" dirty="0" smtClean="0"/>
              <a:t>Earned Income       = (</a:t>
            </a:r>
            <a:r>
              <a:rPr lang="en-US" dirty="0" smtClean="0"/>
              <a:t>($</a:t>
            </a:r>
            <a:r>
              <a:rPr lang="en-US" dirty="0"/>
              <a:t>465-$65)/2</a:t>
            </a:r>
            <a:r>
              <a:rPr lang="en-US" dirty="0" smtClean="0"/>
              <a:t>) = $200</a:t>
            </a:r>
            <a:endParaRPr lang="en-US" dirty="0"/>
          </a:p>
          <a:p>
            <a:pPr marL="0" indent="0">
              <a:buFont typeface="Arial" panose="020B0604020202020204" pitchFamily="34" charset="0"/>
              <a:buNone/>
            </a:pPr>
            <a:r>
              <a:rPr lang="en-US" b="1" dirty="0" smtClean="0"/>
              <a:t>Countable Income =                             $</a:t>
            </a:r>
            <a:r>
              <a:rPr lang="en-US" b="1" dirty="0"/>
              <a:t>680</a:t>
            </a:r>
          </a:p>
          <a:p>
            <a:pPr lvl="3"/>
            <a:endParaRPr lang="en-US" dirty="0"/>
          </a:p>
          <a:p>
            <a:pPr marL="457200" lvl="1" indent="0">
              <a:buFont typeface="Courier New" panose="02070309020205020404" pitchFamily="49" charse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SSI Income Counting</a:t>
            </a:r>
          </a:p>
        </p:txBody>
      </p:sp>
      <p:sp>
        <p:nvSpPr>
          <p:cNvPr id="3" name="Content Placeholder 2"/>
          <p:cNvSpPr>
            <a:spLocks noGrp="1"/>
          </p:cNvSpPr>
          <p:nvPr>
            <p:ph idx="1"/>
          </p:nvPr>
        </p:nvSpPr>
        <p:spPr/>
        <p:txBody>
          <a:bodyPr/>
          <a:lstStyle/>
          <a:p>
            <a:endParaRPr lang="en-US" dirty="0"/>
          </a:p>
          <a:p>
            <a:r>
              <a:rPr lang="en-US" dirty="0"/>
              <a:t>Learn this formula!  Very important!</a:t>
            </a:r>
          </a:p>
          <a:p>
            <a:endParaRPr lang="en-US" dirty="0"/>
          </a:p>
          <a:p>
            <a:r>
              <a:rPr lang="en-US" dirty="0"/>
              <a:t>The Earned Income disregard is vital in providing coverage to people </a:t>
            </a:r>
            <a:r>
              <a:rPr lang="en-US" i="1" dirty="0"/>
              <a:t>earning</a:t>
            </a:r>
            <a:r>
              <a:rPr lang="en-US" dirty="0"/>
              <a:t> up to </a:t>
            </a:r>
            <a:r>
              <a:rPr lang="en-US" b="1" dirty="0"/>
              <a:t>500% FPL. </a:t>
            </a:r>
            <a:r>
              <a:rPr lang="en-US" dirty="0"/>
              <a:t>(Spoiler: MAWD!)</a:t>
            </a:r>
            <a:endParaRPr lang="en-US" b="1"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Question 2</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Joe earns $1,285 per month at his job.  </a:t>
            </a:r>
          </a:p>
          <a:p>
            <a:pPr marL="0" indent="0">
              <a:buNone/>
            </a:pPr>
            <a:endParaRPr lang="en-US" dirty="0"/>
          </a:p>
          <a:p>
            <a:pPr marL="0" indent="0">
              <a:buNone/>
            </a:pPr>
            <a:r>
              <a:rPr lang="en-US" dirty="0"/>
              <a:t>Joe’s monthly </a:t>
            </a:r>
            <a:r>
              <a:rPr lang="en-US" b="1" u="sng" dirty="0"/>
              <a:t>income</a:t>
            </a:r>
            <a:r>
              <a:rPr lang="en-US" dirty="0"/>
              <a:t> is?</a:t>
            </a:r>
          </a:p>
          <a:p>
            <a:pPr marL="800100" lvl="1" indent="-342900">
              <a:buFont typeface="+mj-lt"/>
              <a:buAutoNum type="alphaLcPeriod"/>
            </a:pPr>
            <a:r>
              <a:rPr lang="en-US" dirty="0"/>
              <a:t>$1,285</a:t>
            </a:r>
          </a:p>
          <a:p>
            <a:pPr marL="800100" lvl="1" indent="-342900">
              <a:buFont typeface="+mj-lt"/>
              <a:buAutoNum type="alphaLcPeriod"/>
            </a:pPr>
            <a:r>
              <a:rPr lang="en-US" dirty="0"/>
              <a:t>$600</a:t>
            </a:r>
          </a:p>
          <a:p>
            <a:pPr marL="800100" lvl="1" indent="-342900">
              <a:buFont typeface="+mj-lt"/>
              <a:buAutoNum type="alphaLcPeriod"/>
            </a:pPr>
            <a:r>
              <a:rPr lang="en-US" dirty="0"/>
              <a:t>Who’s asking?</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anim calcmode="lin" valueType="num">
                                      <p:cBhvr>
                                        <p:cTn id="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Healthy Horizons…</a:t>
            </a:r>
          </a:p>
        </p:txBody>
      </p:sp>
      <p:sp>
        <p:nvSpPr>
          <p:cNvPr id="3" name="Content Placeholder 2"/>
          <p:cNvSpPr>
            <a:spLocks noGrp="1"/>
          </p:cNvSpPr>
          <p:nvPr>
            <p:ph idx="1"/>
          </p:nvPr>
        </p:nvSpPr>
        <p:spPr/>
        <p:txBody>
          <a:bodyPr/>
          <a:lstStyle/>
          <a:p>
            <a:pPr>
              <a:lnSpc>
                <a:spcPct val="90000"/>
              </a:lnSpc>
            </a:pPr>
            <a:endParaRPr lang="en-US" altLang="en-US" dirty="0"/>
          </a:p>
          <a:p>
            <a:pPr>
              <a:lnSpc>
                <a:spcPct val="90000"/>
              </a:lnSpc>
            </a:pPr>
            <a:r>
              <a:rPr lang="en-US" altLang="en-US" dirty="0"/>
              <a:t>Income Limit is 100% poverty for family size – </a:t>
            </a:r>
          </a:p>
          <a:p>
            <a:pPr marL="0" indent="0">
              <a:lnSpc>
                <a:spcPct val="90000"/>
              </a:lnSpc>
              <a:buNone/>
            </a:pPr>
            <a:r>
              <a:rPr lang="en-US" altLang="en-US" dirty="0"/>
              <a:t>    $</a:t>
            </a:r>
            <a:r>
              <a:rPr lang="en-US" altLang="en-US" dirty="0" smtClean="0"/>
              <a:t>1,133 </a:t>
            </a:r>
            <a:r>
              <a:rPr lang="en-US" altLang="en-US" dirty="0"/>
              <a:t>for a household of 1 in </a:t>
            </a:r>
            <a:r>
              <a:rPr lang="en-US" altLang="en-US" dirty="0" smtClean="0"/>
              <a:t>2022</a:t>
            </a:r>
            <a:endParaRPr lang="en-US" altLang="en-US" dirty="0"/>
          </a:p>
          <a:p>
            <a:pPr>
              <a:lnSpc>
                <a:spcPct val="90000"/>
              </a:lnSpc>
            </a:pPr>
            <a:endParaRPr lang="en-US" altLang="en-US" dirty="0"/>
          </a:p>
          <a:p>
            <a:r>
              <a:rPr lang="en-US" dirty="0"/>
              <a:t>But really…up to 200% FPL if all income is earned</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782130"/>
          </a:xfrm>
        </p:spPr>
        <p:txBody>
          <a:bodyPr/>
          <a:lstStyle/>
          <a:p>
            <a:r>
              <a:rPr lang="en-US" sz="4000" dirty="0"/>
              <a:t>Healthy Horizons Resource Limit</a:t>
            </a:r>
          </a:p>
        </p:txBody>
      </p:sp>
      <p:sp>
        <p:nvSpPr>
          <p:cNvPr id="3" name="Content Placeholder 2"/>
          <p:cNvSpPr>
            <a:spLocks noGrp="1"/>
          </p:cNvSpPr>
          <p:nvPr>
            <p:ph idx="1"/>
          </p:nvPr>
        </p:nvSpPr>
        <p:spPr/>
        <p:txBody>
          <a:bodyPr/>
          <a:lstStyle/>
          <a:p>
            <a:r>
              <a:rPr lang="en-US" altLang="en-US" dirty="0"/>
              <a:t>$2,000 individual</a:t>
            </a:r>
          </a:p>
          <a:p>
            <a:endParaRPr lang="en-US" altLang="en-US" dirty="0"/>
          </a:p>
          <a:p>
            <a:r>
              <a:rPr lang="en-US" altLang="en-US" dirty="0"/>
              <a:t>$3,000 </a:t>
            </a:r>
            <a:r>
              <a:rPr lang="en-US" altLang="en-US" dirty="0" smtClean="0"/>
              <a:t>couple</a:t>
            </a:r>
          </a:p>
          <a:p>
            <a:endParaRPr lang="en-US" altLang="en-US" dirty="0" smtClean="0"/>
          </a:p>
          <a:p>
            <a:r>
              <a:rPr lang="en-US" altLang="en-US" dirty="0" smtClean="0"/>
              <a:t>This slide hasn’t changed since ________?. </a:t>
            </a:r>
            <a:endParaRPr lang="en-US" altLang="en-US" dirty="0"/>
          </a:p>
          <a:p>
            <a:pPr lvl="1"/>
            <a:r>
              <a:rPr lang="en-US" altLang="en-US" dirty="0" smtClean="0"/>
              <a:t>1989!?!</a:t>
            </a:r>
            <a:endParaRPr lang="en-US" altLang="en-US" dirty="0"/>
          </a:p>
          <a:p>
            <a:r>
              <a:rPr lang="en-US" altLang="en-US" dirty="0"/>
              <a:t>NOTE:  No Resource test for HH if there is a minor child in the house!</a:t>
            </a:r>
          </a:p>
          <a:p>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934530"/>
          </a:xfrm>
        </p:spPr>
        <p:txBody>
          <a:bodyPr/>
          <a:lstStyle/>
          <a:p>
            <a:r>
              <a:rPr lang="en-US" dirty="0"/>
              <a:t>Questions</a:t>
            </a:r>
            <a:endParaRPr lang="en-US" sz="2800" dirty="0"/>
          </a:p>
        </p:txBody>
      </p:sp>
      <p:sp>
        <p:nvSpPr>
          <p:cNvPr id="3" name="Content Placeholder 2"/>
          <p:cNvSpPr>
            <a:spLocks noGrp="1"/>
          </p:cNvSpPr>
          <p:nvPr>
            <p:ph idx="1"/>
          </p:nvPr>
        </p:nvSpPr>
        <p:spPr/>
        <p:txBody>
          <a:bodyPr/>
          <a:lstStyle/>
          <a:p>
            <a:r>
              <a:rPr lang="en-US" altLang="en-US" dirty="0"/>
              <a:t>Can I get HH if I have other health insurance through my work?</a:t>
            </a:r>
          </a:p>
          <a:p>
            <a:endParaRPr lang="en-US" altLang="en-US" dirty="0"/>
          </a:p>
          <a:p>
            <a:r>
              <a:rPr lang="en-US" altLang="en-US" dirty="0"/>
              <a:t>Can I collect Unemployment Compensation and get HH?</a:t>
            </a:r>
          </a:p>
          <a:p>
            <a:endParaRPr lang="en-US" altLang="en-US" dirty="0"/>
          </a:p>
          <a:p>
            <a:r>
              <a:rPr lang="en-US" altLang="en-US" dirty="0"/>
              <a:t>Can I work full time and get HH?</a:t>
            </a:r>
          </a:p>
          <a:p>
            <a:endParaRPr lang="en-US" alt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934530"/>
          </a:xfrm>
        </p:spPr>
        <p:txBody>
          <a:bodyPr/>
          <a:lstStyle/>
          <a:p>
            <a:r>
              <a:rPr lang="en-US" dirty="0" smtClean="0"/>
              <a:t>Hypo</a:t>
            </a:r>
            <a:endParaRPr lang="en-US" dirty="0"/>
          </a:p>
        </p:txBody>
      </p:sp>
      <p:sp>
        <p:nvSpPr>
          <p:cNvPr id="3" name="Content Placeholder 2"/>
          <p:cNvSpPr>
            <a:spLocks noGrp="1"/>
          </p:cNvSpPr>
          <p:nvPr>
            <p:ph idx="1"/>
          </p:nvPr>
        </p:nvSpPr>
        <p:spPr>
          <a:xfrm>
            <a:off x="457200" y="2057400"/>
            <a:ext cx="8229600" cy="4068763"/>
          </a:xfrm>
        </p:spPr>
        <p:txBody>
          <a:bodyPr>
            <a:normAutofit/>
          </a:bodyPr>
          <a:lstStyle/>
          <a:p>
            <a:pPr marL="0" indent="0">
              <a:lnSpc>
                <a:spcPct val="90000"/>
              </a:lnSpc>
              <a:buNone/>
            </a:pPr>
            <a:r>
              <a:rPr lang="en-US" altLang="en-US" sz="2800" dirty="0"/>
              <a:t>On </a:t>
            </a:r>
            <a:r>
              <a:rPr lang="en-US" altLang="en-US" sz="2800" dirty="0" smtClean="0"/>
              <a:t>April </a:t>
            </a:r>
            <a:r>
              <a:rPr lang="en-US" altLang="en-US" sz="2800" dirty="0"/>
              <a:t>1, </a:t>
            </a:r>
            <a:r>
              <a:rPr lang="en-US" altLang="en-US" sz="2800" dirty="0" smtClean="0"/>
              <a:t>2022, </a:t>
            </a:r>
            <a:r>
              <a:rPr lang="en-US" altLang="en-US" sz="2800" dirty="0"/>
              <a:t>Margaret </a:t>
            </a:r>
            <a:r>
              <a:rPr lang="en-US" altLang="en-US" sz="2800" dirty="0" smtClean="0"/>
              <a:t>comes </a:t>
            </a:r>
            <a:r>
              <a:rPr lang="en-US" altLang="en-US" sz="2800" dirty="0"/>
              <a:t>to your office with a large hospital bill from </a:t>
            </a:r>
            <a:r>
              <a:rPr lang="en-US" altLang="en-US" sz="2800" dirty="0" smtClean="0"/>
              <a:t>January 2022.  </a:t>
            </a:r>
            <a:r>
              <a:rPr lang="en-US" altLang="en-US" sz="2800" dirty="0"/>
              <a:t>Margaret was hospitalized because of complications from her HIV. She missed a few weeks of work but will be going back soon.  Margaret makes </a:t>
            </a:r>
            <a:r>
              <a:rPr lang="en-US" altLang="en-US" sz="2800" dirty="0" smtClean="0"/>
              <a:t>$3,000 </a:t>
            </a:r>
            <a:r>
              <a:rPr lang="en-US" altLang="en-US" sz="2800" dirty="0"/>
              <a:t>per month gross.  She has two children, age 4 and 10.  She has very limited coverage through work for herself and her children.</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934530"/>
          </a:xfrm>
        </p:spPr>
        <p:txBody>
          <a:bodyPr/>
          <a:lstStyle/>
          <a:p>
            <a:r>
              <a:rPr lang="en-US" dirty="0" smtClean="0"/>
              <a:t>Hypo</a:t>
            </a:r>
            <a:endParaRPr lang="en-US" dirty="0"/>
          </a:p>
        </p:txBody>
      </p:sp>
      <p:sp>
        <p:nvSpPr>
          <p:cNvPr id="3" name="Content Placeholder 2"/>
          <p:cNvSpPr>
            <a:spLocks noGrp="1"/>
          </p:cNvSpPr>
          <p:nvPr>
            <p:ph idx="1"/>
          </p:nvPr>
        </p:nvSpPr>
        <p:spPr>
          <a:xfrm>
            <a:off x="381000" y="1905000"/>
            <a:ext cx="8229600" cy="1295399"/>
          </a:xfrm>
        </p:spPr>
        <p:txBody>
          <a:bodyPr>
            <a:normAutofit fontScale="85000" lnSpcReduction="20000"/>
          </a:bodyPr>
          <a:lstStyle/>
          <a:p>
            <a:pPr marL="0" indent="0">
              <a:buNone/>
            </a:pPr>
            <a:r>
              <a:rPr lang="en-US" dirty="0"/>
              <a:t>Roger was working until he was laid off. He immediately went on unemployment compensation. He receives $500/2 weeks. </a:t>
            </a:r>
          </a:p>
          <a:p>
            <a:pPr marL="0" indent="0">
              <a:buNone/>
            </a:pPr>
            <a:endParaRPr lang="en-US" dirty="0"/>
          </a:p>
          <a:p>
            <a:pPr marL="0" indent="0">
              <a:buNone/>
            </a:pPr>
            <a:r>
              <a:rPr lang="en-US" dirty="0"/>
              <a:t>Eligible? </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
        <p:nvSpPr>
          <p:cNvPr id="5" name="Content Placeholder 2"/>
          <p:cNvSpPr txBox="1"/>
          <p:nvPr/>
        </p:nvSpPr>
        <p:spPr>
          <a:xfrm>
            <a:off x="457200" y="32766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accent3">
                    <a:lumMod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r>
              <a:rPr lang="en-US" sz="2000" dirty="0"/>
              <a:t>Yes. Under expansion MA. Easily under 138%. Expansion MA is the </a:t>
            </a:r>
            <a:r>
              <a:rPr lang="en-US" sz="2000" dirty="0" smtClean="0"/>
              <a:t>default </a:t>
            </a:r>
            <a:r>
              <a:rPr lang="en-US" sz="2000" dirty="0"/>
              <a:t>category.</a:t>
            </a:r>
          </a:p>
        </p:txBody>
      </p:sp>
      <p:sp>
        <p:nvSpPr>
          <p:cNvPr id="6" name="Content Placeholder 2"/>
          <p:cNvSpPr txBox="1"/>
          <p:nvPr/>
        </p:nvSpPr>
        <p:spPr>
          <a:xfrm>
            <a:off x="557463" y="4800600"/>
            <a:ext cx="8229600" cy="990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accent3">
                    <a:lumMod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marL="0" indent="0">
              <a:buNone/>
            </a:pPr>
            <a:endParaRPr lang="en-US" dirty="0"/>
          </a:p>
        </p:txBody>
      </p:sp>
      <p:sp>
        <p:nvSpPr>
          <p:cNvPr id="8" name="Content Placeholder 2"/>
          <p:cNvSpPr txBox="1"/>
          <p:nvPr/>
        </p:nvSpPr>
        <p:spPr>
          <a:xfrm>
            <a:off x="457200" y="4267200"/>
            <a:ext cx="8229600" cy="6858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accent3">
                    <a:lumMod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marL="0" indent="0">
              <a:buNone/>
            </a:pPr>
            <a:r>
              <a:rPr lang="en-US" dirty="0"/>
              <a:t>What if Roger is 66?</a:t>
            </a:r>
          </a:p>
          <a:p>
            <a:pPr marL="0" indent="0">
              <a:buNone/>
            </a:pPr>
            <a:r>
              <a:rPr lang="en-US" dirty="0"/>
              <a:t>Eligible? </a:t>
            </a:r>
          </a:p>
        </p:txBody>
      </p:sp>
      <p:sp>
        <p:nvSpPr>
          <p:cNvPr id="9" name="Content Placeholder 2"/>
          <p:cNvSpPr txBox="1"/>
          <p:nvPr/>
        </p:nvSpPr>
        <p:spPr>
          <a:xfrm>
            <a:off x="593558" y="5093365"/>
            <a:ext cx="8229600" cy="76200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accent3">
                    <a:lumMod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r>
              <a:rPr lang="en-US" sz="2000" dirty="0"/>
              <a:t>Not for Expansion MA (too old). Now consider Healthy Horizons. He is likely eligible (but would need to know what other info?)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782130"/>
          </a:xfrm>
        </p:spPr>
        <p:txBody>
          <a:bodyPr/>
          <a:lstStyle/>
          <a:p>
            <a:r>
              <a:rPr lang="en-US" dirty="0"/>
              <a:t>Example</a:t>
            </a:r>
          </a:p>
        </p:txBody>
      </p:sp>
      <p:sp>
        <p:nvSpPr>
          <p:cNvPr id="3" name="Content Placeholder 2"/>
          <p:cNvSpPr>
            <a:spLocks noGrp="1"/>
          </p:cNvSpPr>
          <p:nvPr>
            <p:ph idx="1"/>
          </p:nvPr>
        </p:nvSpPr>
        <p:spPr>
          <a:xfrm>
            <a:off x="457200" y="1676401"/>
            <a:ext cx="8229600" cy="914399"/>
          </a:xfrm>
        </p:spPr>
        <p:txBody>
          <a:bodyPr/>
          <a:lstStyle/>
          <a:p>
            <a:pPr marL="0" indent="0">
              <a:buNone/>
            </a:pPr>
            <a:r>
              <a:rPr lang="en-US" dirty="0"/>
              <a:t>What if Roger is </a:t>
            </a:r>
            <a:r>
              <a:rPr lang="en-US" dirty="0" smtClean="0"/>
              <a:t>45 and earning </a:t>
            </a:r>
            <a:r>
              <a:rPr lang="en-US" dirty="0"/>
              <a:t>$</a:t>
            </a:r>
            <a:r>
              <a:rPr lang="en-US" dirty="0" smtClean="0"/>
              <a:t>1,885/month </a:t>
            </a:r>
            <a:r>
              <a:rPr lang="en-US" dirty="0"/>
              <a:t>while living with HIV?</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
        <p:nvSpPr>
          <p:cNvPr id="5" name="Content Placeholder 2"/>
          <p:cNvSpPr txBox="1"/>
          <p:nvPr/>
        </p:nvSpPr>
        <p:spPr>
          <a:xfrm>
            <a:off x="533400" y="2743200"/>
            <a:ext cx="8229600" cy="12191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accent3">
                    <a:lumMod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r>
              <a:rPr lang="en-US" dirty="0"/>
              <a:t>Over income for Expansion/MAGI </a:t>
            </a:r>
          </a:p>
          <a:p>
            <a:pPr marL="0" indent="0">
              <a:buNone/>
            </a:pPr>
            <a:r>
              <a:rPr lang="en-US" dirty="0"/>
              <a:t>	(&gt;138% FPIG)</a:t>
            </a:r>
          </a:p>
          <a:p>
            <a:r>
              <a:rPr lang="en-US" dirty="0"/>
              <a:t>But what is his countable income?</a:t>
            </a:r>
          </a:p>
        </p:txBody>
      </p:sp>
      <p:sp>
        <p:nvSpPr>
          <p:cNvPr id="6" name="Content Placeholder 2"/>
          <p:cNvSpPr txBox="1"/>
          <p:nvPr/>
        </p:nvSpPr>
        <p:spPr>
          <a:xfrm>
            <a:off x="533400" y="3810000"/>
            <a:ext cx="8229600" cy="1219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accent3">
                    <a:lumMod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lvl="1"/>
            <a:r>
              <a:rPr lang="en-US" dirty="0"/>
              <a:t>CI = </a:t>
            </a:r>
            <a:r>
              <a:rPr lang="en-US" dirty="0" err="1"/>
              <a:t>EI</a:t>
            </a:r>
            <a:r>
              <a:rPr lang="en-US" dirty="0"/>
              <a:t> + UI</a:t>
            </a:r>
          </a:p>
          <a:p>
            <a:pPr lvl="2"/>
            <a:r>
              <a:rPr lang="en-US" dirty="0"/>
              <a:t>No UI reported here</a:t>
            </a:r>
          </a:p>
          <a:p>
            <a:pPr lvl="2"/>
            <a:r>
              <a:rPr lang="en-US" dirty="0"/>
              <a:t>EI = </a:t>
            </a:r>
            <a:r>
              <a:rPr lang="en-US" dirty="0" smtClean="0"/>
              <a:t>$900 [( </a:t>
            </a:r>
            <a:r>
              <a:rPr lang="en-US" dirty="0"/>
              <a:t>$</a:t>
            </a:r>
            <a:r>
              <a:rPr lang="en-US" dirty="0" smtClean="0"/>
              <a:t>1885 </a:t>
            </a:r>
            <a:r>
              <a:rPr lang="en-US" dirty="0"/>
              <a:t>– 20 – 65) / 2] </a:t>
            </a:r>
          </a:p>
        </p:txBody>
      </p:sp>
      <p:sp>
        <p:nvSpPr>
          <p:cNvPr id="7" name="Content Placeholder 2"/>
          <p:cNvSpPr txBox="1"/>
          <p:nvPr/>
        </p:nvSpPr>
        <p:spPr>
          <a:xfrm>
            <a:off x="533400" y="4876799"/>
            <a:ext cx="8229600" cy="990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accent3">
                    <a:lumMod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marL="0" indent="0">
              <a:buNone/>
            </a:pPr>
            <a:r>
              <a:rPr lang="en-US" dirty="0"/>
              <a:t>CI </a:t>
            </a:r>
            <a:r>
              <a:rPr lang="en-US" dirty="0" smtClean="0"/>
              <a:t>($900) </a:t>
            </a:r>
            <a:r>
              <a:rPr lang="en-US" dirty="0"/>
              <a:t>is less than 100% FPL. Get </a:t>
            </a:r>
            <a:r>
              <a:rPr lang="en-US" dirty="0" err="1"/>
              <a:t>EAF</a:t>
            </a:r>
            <a:r>
              <a:rPr lang="en-US" dirty="0"/>
              <a:t> from doctor and document resources. Likely eligible for Healthy Horizons.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MAWD</a:t>
            </a:r>
            <a:br>
              <a:rPr lang="en-US" dirty="0"/>
            </a:br>
            <a:r>
              <a:rPr lang="en-US" sz="2400" dirty="0"/>
              <a:t>(Medical Assistance for Worker’s with Disabilities)</a:t>
            </a:r>
          </a:p>
        </p:txBody>
      </p:sp>
      <p:sp>
        <p:nvSpPr>
          <p:cNvPr id="6" name="Text Placeholder 5"/>
          <p:cNvSpPr>
            <a:spLocks noGrp="1"/>
          </p:cNvSpPr>
          <p:nvPr>
            <p:ph type="body" idx="1"/>
          </p:nvPr>
        </p:nvSpPr>
        <p:spPr/>
        <p:txBody>
          <a:bodyPr/>
          <a:lstStyle/>
          <a:p>
            <a:endParaRPr lang="en-US"/>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934530"/>
          </a:xfrm>
        </p:spPr>
        <p:txBody>
          <a:bodyPr/>
          <a:lstStyle/>
          <a:p>
            <a:r>
              <a:rPr lang="en-US" dirty="0"/>
              <a:t>Highlighting MAWD</a:t>
            </a:r>
          </a:p>
        </p:txBody>
      </p:sp>
      <p:sp>
        <p:nvSpPr>
          <p:cNvPr id="3" name="Content Placeholder 2"/>
          <p:cNvSpPr>
            <a:spLocks noGrp="1"/>
          </p:cNvSpPr>
          <p:nvPr>
            <p:ph idx="1"/>
          </p:nvPr>
        </p:nvSpPr>
        <p:spPr>
          <a:xfrm>
            <a:off x="457200" y="1905000"/>
            <a:ext cx="8229600" cy="4221163"/>
          </a:xfrm>
        </p:spPr>
        <p:txBody>
          <a:bodyPr>
            <a:normAutofit lnSpcReduction="10000"/>
          </a:bodyPr>
          <a:lstStyle/>
          <a:p>
            <a:pPr marL="533400" indent="-533400"/>
            <a:r>
              <a:rPr lang="en-US" altLang="en-US" dirty="0"/>
              <a:t>Very underused program – at least in Philadelphia</a:t>
            </a:r>
          </a:p>
          <a:p>
            <a:pPr marL="933450" lvl="1" indent="-533400"/>
            <a:r>
              <a:rPr lang="en-US" altLang="en-US" dirty="0"/>
              <a:t>But maybe getting more well-known?  Until recently Allegheny, Westmoreland, and Lancaster counties all had more than Philadelphia.</a:t>
            </a:r>
          </a:p>
          <a:p>
            <a:pPr marL="533400" indent="-533400"/>
            <a:r>
              <a:rPr lang="en-US" altLang="en-US" dirty="0"/>
              <a:t>For clients under 65 with income too high for Healthy Horizons</a:t>
            </a:r>
            <a:endParaRPr lang="en-US" altLang="en-US" sz="1400" dirty="0"/>
          </a:p>
          <a:p>
            <a:pPr marL="914400" lvl="1" indent="-457200"/>
            <a:r>
              <a:rPr lang="en-US" altLang="en-US" dirty="0"/>
              <a:t>People working despite serious medical conditions</a:t>
            </a:r>
          </a:p>
          <a:p>
            <a:pPr marL="914400" lvl="1" indent="-457200">
              <a:buNone/>
            </a:pPr>
            <a:endParaRPr lang="en-US" altLang="en-US" sz="1100" dirty="0"/>
          </a:p>
          <a:p>
            <a:pPr marL="914400" lvl="1" indent="-457200"/>
            <a:r>
              <a:rPr lang="en-US" altLang="en-US" dirty="0"/>
              <a:t>People with disabilities whose spouses earn too much for them to get Healthy Horizons</a:t>
            </a:r>
          </a:p>
          <a:p>
            <a:pPr marL="533400" indent="-533400"/>
            <a:r>
              <a:rPr lang="en-US" altLang="en-US" dirty="0"/>
              <a:t>Working and receiving compensation</a:t>
            </a:r>
          </a:p>
          <a:p>
            <a:pPr marL="914400" lvl="1" indent="-457200"/>
            <a:r>
              <a:rPr lang="en-US" altLang="en-US" dirty="0"/>
              <a:t>Job can be small–one hour per week.</a:t>
            </a:r>
          </a:p>
          <a:p>
            <a:pPr marL="533400" indent="-533400"/>
            <a:r>
              <a:rPr lang="en-US" altLang="en-US" dirty="0"/>
              <a:t>Receiving SSD, completed EAF or health sustaining meds form</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get MAWD?</a:t>
            </a:r>
          </a:p>
        </p:txBody>
      </p:sp>
      <p:sp>
        <p:nvSpPr>
          <p:cNvPr id="3" name="Content Placeholder 2"/>
          <p:cNvSpPr>
            <a:spLocks noGrp="1"/>
          </p:cNvSpPr>
          <p:nvPr>
            <p:ph idx="1"/>
          </p:nvPr>
        </p:nvSpPr>
        <p:spPr/>
        <p:txBody>
          <a:bodyPr/>
          <a:lstStyle/>
          <a:p>
            <a:pPr>
              <a:lnSpc>
                <a:spcPct val="90000"/>
              </a:lnSpc>
            </a:pPr>
            <a:r>
              <a:rPr lang="en-US" altLang="en-US" dirty="0"/>
              <a:t>Too “rich” for Healthy Horizons</a:t>
            </a:r>
          </a:p>
          <a:p>
            <a:pPr>
              <a:lnSpc>
                <a:spcPct val="90000"/>
              </a:lnSpc>
            </a:pPr>
            <a:endParaRPr lang="en-US" altLang="en-US" dirty="0"/>
          </a:p>
          <a:p>
            <a:pPr>
              <a:lnSpc>
                <a:spcPct val="90000"/>
              </a:lnSpc>
            </a:pPr>
            <a:r>
              <a:rPr lang="en-US" altLang="en-US" dirty="0"/>
              <a:t>Full time workers with significant health problems --  NEED TO SHOW DISABILITY</a:t>
            </a:r>
          </a:p>
          <a:p>
            <a:pPr>
              <a:lnSpc>
                <a:spcPct val="90000"/>
              </a:lnSpc>
            </a:pPr>
            <a:endParaRPr lang="en-US" altLang="en-US" dirty="0"/>
          </a:p>
          <a:p>
            <a:pPr>
              <a:lnSpc>
                <a:spcPct val="90000"/>
              </a:lnSpc>
            </a:pPr>
            <a:r>
              <a:rPr lang="en-US" altLang="en-US" dirty="0"/>
              <a:t>DISABLED individuals with incomes over 100% of poverty --  NEED TO GET A JOB</a:t>
            </a:r>
          </a:p>
          <a:p>
            <a:pPr>
              <a:lnSpc>
                <a:spcPct val="90000"/>
              </a:lnSpc>
            </a:pPr>
            <a:endParaRPr lang="en-US" altLang="en-US" dirty="0"/>
          </a:p>
          <a:p>
            <a:pPr>
              <a:lnSpc>
                <a:spcPct val="90000"/>
              </a:lnSpc>
            </a:pPr>
            <a:r>
              <a:rPr lang="en-US" altLang="en-US" dirty="0"/>
              <a:t>DISABLED individuals with spouses who work and are over income for HH</a:t>
            </a:r>
          </a:p>
          <a:p>
            <a:pPr marL="0" indent="0">
              <a:buNone/>
            </a:pPr>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934530"/>
          </a:xfrm>
        </p:spPr>
        <p:txBody>
          <a:bodyPr/>
          <a:lstStyle/>
          <a:p>
            <a:r>
              <a:rPr lang="en-US" dirty="0"/>
              <a:t>What is a Job for MAWD?</a:t>
            </a:r>
          </a:p>
        </p:txBody>
      </p:sp>
      <p:sp>
        <p:nvSpPr>
          <p:cNvPr id="3" name="Content Placeholder 2"/>
          <p:cNvSpPr>
            <a:spLocks noGrp="1"/>
          </p:cNvSpPr>
          <p:nvPr>
            <p:ph idx="1"/>
          </p:nvPr>
        </p:nvSpPr>
        <p:spPr>
          <a:xfrm>
            <a:off x="457200" y="1828800"/>
            <a:ext cx="8229600" cy="4297363"/>
          </a:xfrm>
        </p:spPr>
        <p:txBody>
          <a:bodyPr/>
          <a:lstStyle/>
          <a:p>
            <a:r>
              <a:rPr lang="en-US" dirty="0"/>
              <a:t>No specific number of hours required</a:t>
            </a:r>
          </a:p>
          <a:p>
            <a:endParaRPr lang="en-US" dirty="0"/>
          </a:p>
          <a:p>
            <a:r>
              <a:rPr lang="en-US" dirty="0"/>
              <a:t>No requirement that taxes be withheld</a:t>
            </a:r>
          </a:p>
          <a:p>
            <a:endParaRPr lang="en-US" dirty="0"/>
          </a:p>
          <a:p>
            <a:r>
              <a:rPr lang="en-US" dirty="0"/>
              <a:t>No specific hourly rate required (minimum wage is typical)</a:t>
            </a:r>
          </a:p>
          <a:p>
            <a:endParaRPr lang="en-US" dirty="0"/>
          </a:p>
          <a:p>
            <a:r>
              <a:rPr lang="en-US" dirty="0"/>
              <a:t>Self-employment forms/business plan  rarely needed, but often improperly asked for</a:t>
            </a:r>
          </a:p>
          <a:p>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080"/>
            <a:ext cx="8229600" cy="597535"/>
          </a:xfrm>
        </p:spPr>
        <p:txBody>
          <a:bodyPr/>
          <a:lstStyle/>
          <a:p>
            <a:r>
              <a:rPr lang="en-US"/>
              <a:t>Answer</a:t>
            </a:r>
          </a:p>
        </p:txBody>
      </p:sp>
      <p:sp>
        <p:nvSpPr>
          <p:cNvPr id="3" name="Content Placeholder 2"/>
          <p:cNvSpPr>
            <a:spLocks noGrp="1"/>
          </p:cNvSpPr>
          <p:nvPr>
            <p:ph idx="1"/>
          </p:nvPr>
        </p:nvSpPr>
        <p:spPr>
          <a:xfrm>
            <a:off x="457200" y="1476375"/>
            <a:ext cx="8229600" cy="4650105"/>
          </a:xfrm>
        </p:spPr>
        <p:txBody>
          <a:bodyPr>
            <a:normAutofit fontScale="85000" lnSpcReduction="10000"/>
          </a:bodyPr>
          <a:lstStyle/>
          <a:p>
            <a:pPr marL="0" indent="0">
              <a:buNone/>
            </a:pPr>
            <a:r>
              <a:rPr lang="en-US" dirty="0">
                <a:latin typeface="SimSun" panose="02010600030101010101" pitchFamily="2" charset="-122"/>
                <a:ea typeface="SimSun" panose="02010600030101010101" pitchFamily="2" charset="-122"/>
              </a:rPr>
              <a:t>The Government falls back on what it describes as the “common parlance” meaning of the phrase “exceeds authorized access.” According to the Government, any ordinary speaker of the English language would think that Van Buren exceeded his authorized access to the law enforcement database when he obtained license-plate information for personal purposes. If the phrase “exceeds authorized access” were all we had to go on, the Government and the dissent might have a point. But both breeze by the Computer Fraud and Abuse Act’s explicit definition of the phrase “exceeds authorized access</a:t>
            </a:r>
            <a:r>
              <a:rPr lang="en-US" dirty="0" smtClean="0">
                <a:latin typeface="SimSun" panose="02010600030101010101" pitchFamily="2" charset="-122"/>
                <a:ea typeface="SimSun" panose="02010600030101010101" pitchFamily="2" charset="-122"/>
              </a:rPr>
              <a:t>.”</a:t>
            </a:r>
          </a:p>
          <a:p>
            <a:pPr marL="0" indent="0">
              <a:buNone/>
            </a:pPr>
            <a:r>
              <a:rPr lang="en-US" b="1" dirty="0" smtClean="0">
                <a:latin typeface="SimSun" panose="02010600030101010101" pitchFamily="2" charset="-122"/>
                <a:ea typeface="SimSun" panose="02010600030101010101" pitchFamily="2" charset="-122"/>
              </a:rPr>
              <a:t>When </a:t>
            </a:r>
            <a:r>
              <a:rPr lang="en-US" b="1" dirty="0">
                <a:latin typeface="SimSun" panose="02010600030101010101" pitchFamily="2" charset="-122"/>
                <a:ea typeface="SimSun" panose="02010600030101010101" pitchFamily="2" charset="-122"/>
              </a:rPr>
              <a:t>a statute includes an explicit definition of a </a:t>
            </a:r>
            <a:r>
              <a:rPr lang="en-US" b="1" dirty="0" smtClean="0">
                <a:latin typeface="SimSun" panose="02010600030101010101" pitchFamily="2" charset="-122"/>
                <a:ea typeface="SimSun" panose="02010600030101010101" pitchFamily="2" charset="-122"/>
              </a:rPr>
              <a:t>term, we </a:t>
            </a:r>
            <a:r>
              <a:rPr lang="en-US" b="1" dirty="0">
                <a:latin typeface="SimSun" panose="02010600030101010101" pitchFamily="2" charset="-122"/>
                <a:ea typeface="SimSun" panose="02010600030101010101" pitchFamily="2" charset="-122"/>
              </a:rPr>
              <a:t>must follow that definition, even if it varies from a </a:t>
            </a:r>
            <a:r>
              <a:rPr lang="en-US" b="1" dirty="0" smtClean="0">
                <a:latin typeface="SimSun" panose="02010600030101010101" pitchFamily="2" charset="-122"/>
                <a:ea typeface="SimSun" panose="02010600030101010101" pitchFamily="2" charset="-122"/>
              </a:rPr>
              <a:t>term’s </a:t>
            </a:r>
            <a:r>
              <a:rPr lang="en-US" b="1" dirty="0">
                <a:latin typeface="SimSun" panose="02010600030101010101" pitchFamily="2" charset="-122"/>
                <a:ea typeface="SimSun" panose="02010600030101010101" pitchFamily="2" charset="-122"/>
              </a:rPr>
              <a:t>ordinary meaning.</a:t>
            </a:r>
            <a:r>
              <a:rPr lang="en-US" dirty="0">
                <a:latin typeface="SimSun" panose="02010600030101010101" pitchFamily="2" charset="-122"/>
                <a:ea typeface="SimSun" panose="02010600030101010101" pitchFamily="2" charset="-122"/>
              </a:rPr>
              <a:t> So the relevant question is not whether Van Buren exceeded his authorized access but whether he exceeded his authorized access as the CFAA defines that phrase.</a:t>
            </a:r>
          </a:p>
          <a:p>
            <a:pPr marL="0" indent="0">
              <a:buNone/>
            </a:pPr>
            <a:r>
              <a:rPr lang="en-US" dirty="0">
                <a:latin typeface="SimSun" panose="02010600030101010101" pitchFamily="2" charset="-122"/>
                <a:ea typeface="SimSun" panose="02010600030101010101" pitchFamily="2" charset="-122"/>
              </a:rPr>
              <a:t>- Van Buren v. United States (cites, quotations removed)</a:t>
            </a:r>
          </a:p>
        </p:txBody>
      </p:sp>
      <p:sp>
        <p:nvSpPr>
          <p:cNvPr id="4" name="Footer Placeholder 3"/>
          <p:cNvSpPr>
            <a:spLocks noGrp="1"/>
          </p:cNvSpPr>
          <p:nvPr>
            <p:ph type="ftr" sz="quarter" idx="3"/>
          </p:nvPr>
        </p:nvSpPr>
        <p:spPr/>
        <p:txBody>
          <a:bodyPr/>
          <a:lstStyle/>
          <a:p>
            <a:r>
              <a:rPr lang="en-US" dirty="0"/>
              <a:t>1211 Chestnut Street, Suite 600, Philadelphia, PA 19107 </a:t>
            </a:r>
            <a:r>
              <a:rPr lang="en-US" dirty="0">
                <a:sym typeface="Wingdings 2" panose="05020102010507070707"/>
              </a:rPr>
              <a:t> (O) 215-587-9377  (F) 215-587-9902</a:t>
            </a:r>
          </a:p>
          <a:p>
            <a:r>
              <a:rPr lang="en-US" dirty="0">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MAWD Income Limits</a:t>
            </a:r>
          </a:p>
        </p:txBody>
      </p:sp>
      <p:sp>
        <p:nvSpPr>
          <p:cNvPr id="3" name="Content Placeholder 2"/>
          <p:cNvSpPr>
            <a:spLocks noGrp="1"/>
          </p:cNvSpPr>
          <p:nvPr>
            <p:ph idx="1"/>
          </p:nvPr>
        </p:nvSpPr>
        <p:spPr/>
        <p:txBody>
          <a:bodyPr>
            <a:normAutofit fontScale="62500" lnSpcReduction="20000"/>
          </a:bodyPr>
          <a:lstStyle/>
          <a:p>
            <a:pPr marL="0" indent="0" algn="ctr">
              <a:buNone/>
            </a:pPr>
            <a:r>
              <a:rPr lang="en-US" altLang="en-US" dirty="0"/>
              <a:t> YOU WILL RARELY ENCOUNTER ANY CLIENT WHO IS OVER INCOME FOR MAWD</a:t>
            </a:r>
          </a:p>
          <a:p>
            <a:pPr marL="0" indent="0" algn="ctr">
              <a:buNone/>
            </a:pPr>
            <a:endParaRPr lang="en-US" altLang="en-US" dirty="0"/>
          </a:p>
          <a:p>
            <a:pPr marL="0" indent="0" algn="ctr">
              <a:buNone/>
            </a:pPr>
            <a:r>
              <a:rPr lang="en-US" altLang="en-US" dirty="0" smtClean="0"/>
              <a:t>2022</a:t>
            </a:r>
            <a:endParaRPr lang="en-US" altLang="en-US" dirty="0"/>
          </a:p>
          <a:p>
            <a:pPr>
              <a:lnSpc>
                <a:spcPct val="90000"/>
              </a:lnSpc>
            </a:pPr>
            <a:r>
              <a:rPr lang="en-US" altLang="en-US" dirty="0"/>
              <a:t>250% FPL</a:t>
            </a:r>
          </a:p>
          <a:p>
            <a:pPr>
              <a:lnSpc>
                <a:spcPct val="90000"/>
              </a:lnSpc>
            </a:pPr>
            <a:endParaRPr lang="en-US" altLang="en-US" dirty="0"/>
          </a:p>
          <a:p>
            <a:pPr>
              <a:lnSpc>
                <a:spcPct val="90000"/>
              </a:lnSpc>
            </a:pPr>
            <a:r>
              <a:rPr lang="en-US" altLang="en-US" dirty="0"/>
              <a:t>Family of 1				$</a:t>
            </a:r>
            <a:r>
              <a:rPr lang="en-US" altLang="en-US" dirty="0" smtClean="0"/>
              <a:t>2,831</a:t>
            </a:r>
            <a:endParaRPr lang="en-US" altLang="en-US" dirty="0"/>
          </a:p>
          <a:p>
            <a:pPr>
              <a:lnSpc>
                <a:spcPct val="90000"/>
              </a:lnSpc>
            </a:pPr>
            <a:endParaRPr lang="en-US" altLang="en-US" dirty="0"/>
          </a:p>
          <a:p>
            <a:pPr>
              <a:lnSpc>
                <a:spcPct val="90000"/>
              </a:lnSpc>
            </a:pPr>
            <a:r>
              <a:rPr lang="en-US" altLang="en-US" dirty="0"/>
              <a:t>Family of 2				$</a:t>
            </a:r>
            <a:r>
              <a:rPr lang="en-US" altLang="en-US" dirty="0" smtClean="0"/>
              <a:t>3,815</a:t>
            </a:r>
          </a:p>
          <a:p>
            <a:pPr>
              <a:lnSpc>
                <a:spcPct val="90000"/>
              </a:lnSpc>
            </a:pPr>
            <a:endParaRPr lang="en-US" altLang="en-US" dirty="0"/>
          </a:p>
          <a:p>
            <a:pPr>
              <a:lnSpc>
                <a:spcPct val="90000"/>
              </a:lnSpc>
            </a:pPr>
            <a:r>
              <a:rPr lang="en-US" altLang="en-US" dirty="0"/>
              <a:t>Family of 3???</a:t>
            </a:r>
          </a:p>
          <a:p>
            <a:pPr>
              <a:lnSpc>
                <a:spcPct val="90000"/>
              </a:lnSpc>
            </a:pPr>
            <a:endParaRPr lang="en-US" altLang="en-US" dirty="0"/>
          </a:p>
          <a:p>
            <a:pPr>
              <a:lnSpc>
                <a:spcPct val="90000"/>
              </a:lnSpc>
            </a:pPr>
            <a:r>
              <a:rPr lang="en-US" altLang="en-US" dirty="0"/>
              <a:t>Don’t forget the EARNED INCOME DISREGARDS ($20; $65; one half the rest!)</a:t>
            </a:r>
          </a:p>
          <a:p>
            <a:pPr>
              <a:lnSpc>
                <a:spcPct val="90000"/>
              </a:lnSpc>
            </a:pPr>
            <a:endParaRPr lang="en-US" altLang="en-US" dirty="0"/>
          </a:p>
          <a:p>
            <a:pPr>
              <a:lnSpc>
                <a:spcPct val="90000"/>
              </a:lnSpc>
            </a:pPr>
            <a:r>
              <a:rPr lang="en-US" altLang="en-US" dirty="0"/>
              <a:t>The </a:t>
            </a:r>
            <a:r>
              <a:rPr lang="en-US" altLang="en-US" b="1" dirty="0"/>
              <a:t>effective</a:t>
            </a:r>
            <a:r>
              <a:rPr lang="en-US" altLang="en-US" dirty="0"/>
              <a:t> income limit for a single person who works despite his or her disability is </a:t>
            </a:r>
            <a:r>
              <a:rPr lang="en-US" altLang="en-US" b="1" dirty="0"/>
              <a:t>OVER $</a:t>
            </a:r>
            <a:r>
              <a:rPr lang="en-US" altLang="en-US" b="1" dirty="0" smtClean="0"/>
              <a:t>65,000 </a:t>
            </a:r>
            <a:r>
              <a:rPr lang="en-US" altLang="en-US" dirty="0"/>
              <a:t>per year</a:t>
            </a:r>
            <a:r>
              <a:rPr lang="en-US" altLang="en-US" dirty="0" smtClean="0"/>
              <a:t>!</a:t>
            </a:r>
          </a:p>
          <a:p>
            <a:pPr>
              <a:lnSpc>
                <a:spcPct val="90000"/>
              </a:lnSpc>
            </a:pPr>
            <a:endParaRPr lang="en-US" altLang="en-US" dirty="0"/>
          </a:p>
          <a:p>
            <a:pPr>
              <a:lnSpc>
                <a:spcPct val="90000"/>
              </a:lnSpc>
            </a:pPr>
            <a:r>
              <a:rPr lang="en-US" altLang="en-US" dirty="0" smtClean="0"/>
              <a:t>After 1 year on continuous MAWD, income limit is 600% FPL – “Workers with Job Success” category</a:t>
            </a:r>
            <a:endParaRPr lang="en-US" altLang="en-US" dirty="0"/>
          </a:p>
          <a:p>
            <a:pPr marL="0" indent="0" algn="ctr">
              <a:buNone/>
            </a:pPr>
            <a:endParaRPr lang="en-US" i="1" dirty="0"/>
          </a:p>
          <a:p>
            <a:pPr marL="0" indent="0">
              <a:buNone/>
            </a:pPr>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3081" y="5852319"/>
            <a:ext cx="657838"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14:presetBounceEnd="45000">
                                      <p:stCondLst>
                                        <p:cond delay="0"/>
                                      </p:stCondLst>
                                      <p:childTnLst>
                                        <p:animRot by="21600000" p14:bounceEnd="45000">
                                          <p:cBhvr>
                                            <p:cTn id="11" dur="2000" fill="hold"/>
                                            <p:tgtEl>
                                              <p:spTgt spid="6146"/>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21600000">
                                          <p:cBhvr>
                                            <p:cTn id="11" dur="2000" fill="hold"/>
                                            <p:tgtEl>
                                              <p:spTgt spid="6146"/>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MAWD Resource Limit</a:t>
            </a:r>
          </a:p>
        </p:txBody>
      </p:sp>
      <p:sp>
        <p:nvSpPr>
          <p:cNvPr id="3" name="Content Placeholder 2"/>
          <p:cNvSpPr>
            <a:spLocks noGrp="1"/>
          </p:cNvSpPr>
          <p:nvPr>
            <p:ph idx="1"/>
          </p:nvPr>
        </p:nvSpPr>
        <p:spPr/>
        <p:txBody>
          <a:bodyPr/>
          <a:lstStyle/>
          <a:p>
            <a:endParaRPr lang="en-US" dirty="0"/>
          </a:p>
          <a:p>
            <a:r>
              <a:rPr lang="en-US" dirty="0"/>
              <a:t>$</a:t>
            </a:r>
            <a:r>
              <a:rPr lang="en-US" dirty="0" smtClean="0"/>
              <a:t>10,000</a:t>
            </a:r>
          </a:p>
          <a:p>
            <a:endParaRPr lang="en-US" dirty="0"/>
          </a:p>
          <a:p>
            <a:r>
              <a:rPr lang="en-US" dirty="0" smtClean="0"/>
              <a:t>Recent change in law makes it so after 1 year on MAWD, a very </a:t>
            </a:r>
            <a:r>
              <a:rPr lang="en-US" dirty="0" err="1" smtClean="0"/>
              <a:t>very</a:t>
            </a:r>
            <a:r>
              <a:rPr lang="en-US" dirty="0" smtClean="0"/>
              <a:t> </a:t>
            </a:r>
            <a:r>
              <a:rPr lang="en-US" dirty="0" err="1" smtClean="0"/>
              <a:t>very</a:t>
            </a:r>
            <a:r>
              <a:rPr lang="en-US" dirty="0" smtClean="0"/>
              <a:t> select view (those with “workers with job success”, no longer have resource limit)</a:t>
            </a:r>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MAWD Costs</a:t>
            </a:r>
          </a:p>
        </p:txBody>
      </p:sp>
      <p:sp>
        <p:nvSpPr>
          <p:cNvPr id="3" name="Content Placeholder 2"/>
          <p:cNvSpPr>
            <a:spLocks noGrp="1"/>
          </p:cNvSpPr>
          <p:nvPr>
            <p:ph idx="1"/>
          </p:nvPr>
        </p:nvSpPr>
        <p:spPr/>
        <p:txBody>
          <a:bodyPr/>
          <a:lstStyle/>
          <a:p>
            <a:r>
              <a:rPr lang="en-US" dirty="0"/>
              <a:t>Unlike other categories o MA, people on MAWD must pay a monthly premium for their coverage.</a:t>
            </a:r>
          </a:p>
          <a:p>
            <a:endParaRPr lang="en-US" dirty="0"/>
          </a:p>
          <a:p>
            <a:r>
              <a:rPr lang="en-US" dirty="0"/>
              <a:t>The premium is 5% of Countable </a:t>
            </a:r>
            <a:r>
              <a:rPr lang="en-US" dirty="0" smtClean="0"/>
              <a:t>Income</a:t>
            </a:r>
          </a:p>
          <a:p>
            <a:pPr lvl="1"/>
            <a:r>
              <a:rPr lang="en-US" dirty="0" smtClean="0"/>
              <a:t>Workers with Job Success pay 7.5%</a:t>
            </a:r>
            <a:endParaRPr lang="en-US" dirty="0"/>
          </a:p>
          <a:p>
            <a:endParaRPr lang="en-US" dirty="0"/>
          </a:p>
          <a:p>
            <a:r>
              <a:rPr lang="en-US" dirty="0"/>
              <a:t>Typical cost is between $50-100</a:t>
            </a:r>
          </a:p>
          <a:p>
            <a:pPr lvl="1"/>
            <a:r>
              <a:rPr lang="en-US" dirty="0"/>
              <a:t>Some plans on the Marketplace, with subsidies, could cost lest. However, those plans will usually have higher out of pocket costs in deductibles, co-pays, and co-insurance.</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5" end="5"/>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p:cTn id="26"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Disability for MAWD</a:t>
            </a:r>
          </a:p>
        </p:txBody>
      </p:sp>
      <p:sp>
        <p:nvSpPr>
          <p:cNvPr id="3" name="Content Placeholder 2"/>
          <p:cNvSpPr>
            <a:spLocks noGrp="1"/>
          </p:cNvSpPr>
          <p:nvPr>
            <p:ph idx="1"/>
          </p:nvPr>
        </p:nvSpPr>
        <p:spPr/>
        <p:txBody>
          <a:bodyPr/>
          <a:lstStyle/>
          <a:p>
            <a:endParaRPr lang="en-US" dirty="0"/>
          </a:p>
          <a:p>
            <a:r>
              <a:rPr lang="en-US" dirty="0"/>
              <a:t>On Social Security Disability, or</a:t>
            </a:r>
          </a:p>
          <a:p>
            <a:endParaRPr lang="en-US" dirty="0"/>
          </a:p>
          <a:p>
            <a:r>
              <a:rPr lang="en-US" dirty="0"/>
              <a:t>EAF, or</a:t>
            </a:r>
          </a:p>
          <a:p>
            <a:endParaRPr lang="en-US" dirty="0"/>
          </a:p>
          <a:p>
            <a:r>
              <a:rPr lang="en-US" dirty="0"/>
              <a:t>Health Sustaining Medication Form (PA 1671)</a:t>
            </a:r>
          </a:p>
          <a:p>
            <a:pPr marL="0" indent="0">
              <a:buNone/>
            </a:pPr>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Sustaining Med Form</a:t>
            </a:r>
          </a:p>
        </p:txBody>
      </p:sp>
      <p:sp>
        <p:nvSpPr>
          <p:cNvPr id="3" name="Footer Placeholder 2"/>
          <p:cNvSpPr>
            <a:spLocks noGrp="1"/>
          </p:cNvSpPr>
          <p:nvPr>
            <p:ph type="ftr" sz="quarter" idx="11"/>
          </p:nvPr>
        </p:nvSpPr>
        <p:spPr/>
        <p:txBody>
          <a:bodyPr/>
          <a:lstStyle/>
          <a:p>
            <a:r>
              <a:rPr lang="en-US"/>
              <a:t>1211 Chestnut Street, Suite 600, Philadelphia, PA 19107  (O) 215-587-9377  (F) 215-587-9902 Intake: Monday through Friday, 9:30 a.m. to 1:00 p.m.</a:t>
            </a:r>
          </a:p>
        </p:txBody>
      </p:sp>
      <p:pic>
        <p:nvPicPr>
          <p:cNvPr id="206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5715000" cy="486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Hypo</a:t>
            </a:r>
          </a:p>
        </p:txBody>
      </p:sp>
      <p:sp>
        <p:nvSpPr>
          <p:cNvPr id="5" name="Content Placeholder 4"/>
          <p:cNvSpPr>
            <a:spLocks noGrp="1"/>
          </p:cNvSpPr>
          <p:nvPr>
            <p:ph idx="1"/>
          </p:nvPr>
        </p:nvSpPr>
        <p:spPr/>
        <p:txBody>
          <a:bodyPr/>
          <a:lstStyle/>
          <a:p>
            <a:pPr marL="0" indent="0">
              <a:buNone/>
            </a:pPr>
            <a:r>
              <a:rPr lang="en-US" dirty="0">
                <a:latin typeface="Times New Roman" panose="02020603050405020304"/>
                <a:ea typeface="Calibri" panose="020F0502020204030204"/>
              </a:rPr>
              <a:t>Anne (age 49) states on her application that she will claim her daughter, Susan, and her son, Ian, on her tax return.  Anne is HIV positive and has a job that pays her $</a:t>
            </a:r>
            <a:r>
              <a:rPr lang="en-US" dirty="0" smtClean="0">
                <a:latin typeface="Times New Roman" panose="02020603050405020304"/>
                <a:ea typeface="Calibri" panose="020F0502020204030204"/>
              </a:rPr>
              <a:t>3,065/month</a:t>
            </a:r>
            <a:r>
              <a:rPr lang="en-US" dirty="0">
                <a:latin typeface="Times New Roman" panose="02020603050405020304"/>
                <a:ea typeface="Calibri" panose="020F0502020204030204"/>
              </a:rPr>
              <a:t>. She also receives $</a:t>
            </a:r>
            <a:r>
              <a:rPr lang="en-US" dirty="0" smtClean="0">
                <a:latin typeface="Times New Roman" panose="02020603050405020304"/>
                <a:ea typeface="Calibri" panose="020F0502020204030204"/>
              </a:rPr>
              <a:t>320/month </a:t>
            </a:r>
            <a:r>
              <a:rPr lang="en-US" dirty="0">
                <a:latin typeface="Times New Roman" panose="02020603050405020304"/>
                <a:ea typeface="Calibri" panose="020F0502020204030204"/>
              </a:rPr>
              <a:t>in child support for Ian.</a:t>
            </a:r>
          </a:p>
          <a:p>
            <a:pPr marL="0" indent="0">
              <a:buNone/>
            </a:pPr>
            <a:endParaRPr lang="en-US" dirty="0">
              <a:latin typeface="Times New Roman" panose="02020603050405020304"/>
              <a:ea typeface="Calibri" panose="020F0502020204030204"/>
            </a:endParaRPr>
          </a:p>
          <a:p>
            <a:pPr marL="0" indent="0">
              <a:buNone/>
            </a:pPr>
            <a:r>
              <a:rPr lang="en-US" dirty="0">
                <a:latin typeface="Times New Roman" panose="02020603050405020304"/>
                <a:ea typeface="Calibri" panose="020F0502020204030204"/>
              </a:rPr>
              <a:t>MAGI/Expansion?</a:t>
            </a:r>
          </a:p>
          <a:p>
            <a:pPr marL="0" indent="0">
              <a:buNone/>
            </a:pPr>
            <a:r>
              <a:rPr lang="en-US" dirty="0">
                <a:latin typeface="Times New Roman" panose="02020603050405020304"/>
                <a:ea typeface="Calibri" panose="020F0502020204030204"/>
              </a:rPr>
              <a:t>MAWD?</a:t>
            </a:r>
          </a:p>
          <a:p>
            <a:endParaRPr lang="en-US" dirty="0"/>
          </a:p>
        </p:txBody>
      </p:sp>
      <p:sp>
        <p:nvSpPr>
          <p:cNvPr id="2" name="Footer Placeholder 1"/>
          <p:cNvSpPr>
            <a:spLocks noGrp="1"/>
          </p:cNvSpPr>
          <p:nvPr>
            <p:ph type="ftr" sz="quarter" idx="3"/>
          </p:nvPr>
        </p:nvSpPr>
        <p:spPr/>
        <p:txBody>
          <a:bodyPr/>
          <a:lstStyle/>
          <a:p>
            <a:r>
              <a:rPr lang="en-US"/>
              <a:t>1211 Chestnut Street, Suite 600, Philadelphia, PA 19107  (O) 215-587-9377  (F) 215-587-9902 Intake: Monday through Friday, 9:30 a.m. to 1:00 p.m.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94270"/>
            <a:ext cx="9067800" cy="1315530"/>
          </a:xfrm>
        </p:spPr>
        <p:txBody>
          <a:bodyPr/>
          <a:lstStyle/>
          <a:p>
            <a:r>
              <a:rPr lang="en-US" dirty="0" smtClean="0"/>
              <a:t>Why is this hypo in wrong section?</a:t>
            </a:r>
            <a:endParaRPr lang="en-US" dirty="0"/>
          </a:p>
        </p:txBody>
      </p:sp>
      <p:sp>
        <p:nvSpPr>
          <p:cNvPr id="4" name="Content Placeholder 3"/>
          <p:cNvSpPr>
            <a:spLocks noGrp="1"/>
          </p:cNvSpPr>
          <p:nvPr>
            <p:ph idx="1"/>
          </p:nvPr>
        </p:nvSpPr>
        <p:spPr/>
        <p:txBody>
          <a:bodyPr/>
          <a:lstStyle/>
          <a:p>
            <a:r>
              <a:rPr lang="en-US" dirty="0"/>
              <a:t>Earned Income: $</a:t>
            </a:r>
            <a:r>
              <a:rPr lang="en-US" dirty="0" smtClean="0"/>
              <a:t>3,065 </a:t>
            </a:r>
            <a:r>
              <a:rPr lang="en-US" dirty="0"/>
              <a:t>– </a:t>
            </a:r>
            <a:r>
              <a:rPr lang="en-US" dirty="0" smtClean="0"/>
              <a:t>65 then /2 </a:t>
            </a:r>
            <a:r>
              <a:rPr lang="en-US" dirty="0"/>
              <a:t>= </a:t>
            </a:r>
            <a:r>
              <a:rPr lang="en-US" dirty="0" smtClean="0"/>
              <a:t>$1,500</a:t>
            </a:r>
            <a:endParaRPr lang="en-US" dirty="0"/>
          </a:p>
          <a:p>
            <a:r>
              <a:rPr lang="en-US" dirty="0"/>
              <a:t>Unearned income $</a:t>
            </a:r>
            <a:r>
              <a:rPr lang="en-US" dirty="0" smtClean="0"/>
              <a:t>320 </a:t>
            </a:r>
            <a:r>
              <a:rPr lang="en-US" dirty="0"/>
              <a:t>– 20  = </a:t>
            </a:r>
            <a:r>
              <a:rPr lang="en-US" dirty="0" smtClean="0"/>
              <a:t>$300</a:t>
            </a:r>
            <a:endParaRPr lang="en-US" dirty="0"/>
          </a:p>
          <a:p>
            <a:endParaRPr lang="en-US" dirty="0"/>
          </a:p>
          <a:p>
            <a:r>
              <a:rPr lang="en-US" dirty="0"/>
              <a:t>Total Countable:  </a:t>
            </a:r>
            <a:r>
              <a:rPr lang="en-US" dirty="0" smtClean="0"/>
              <a:t>$1,800</a:t>
            </a:r>
            <a:endParaRPr lang="en-US" dirty="0"/>
          </a:p>
          <a:p>
            <a:endParaRPr lang="en-US" dirty="0"/>
          </a:p>
          <a:p>
            <a:r>
              <a:rPr lang="en-US" dirty="0"/>
              <a:t>Healthy Horizon household of 3 limit: $</a:t>
            </a:r>
            <a:r>
              <a:rPr lang="en-US" dirty="0" smtClean="0"/>
              <a:t>1,919 in 2022</a:t>
            </a:r>
            <a:endParaRPr lang="en-US" dirty="0"/>
          </a:p>
          <a:p>
            <a:endParaRPr lang="en-US" dirty="0"/>
          </a:p>
        </p:txBody>
      </p:sp>
      <p:sp>
        <p:nvSpPr>
          <p:cNvPr id="2" name="Footer Placeholder 1"/>
          <p:cNvSpPr>
            <a:spLocks noGrp="1"/>
          </p:cNvSpPr>
          <p:nvPr>
            <p:ph type="ftr" sz="quarter" idx="3"/>
          </p:nvPr>
        </p:nvSpPr>
        <p:spPr/>
        <p:txBody>
          <a:bodyPr/>
          <a:lstStyle/>
          <a:p>
            <a:r>
              <a:rPr lang="en-US"/>
              <a:t>1211 Chestnut Street, Suite 600, Philadelphia, PA 19107  (O) 215-587-9377  (F) 215-587-9902 Intake: Monday through Friday, 9:30 a.m. to 1:00 p.m.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 Redo</a:t>
            </a:r>
          </a:p>
        </p:txBody>
      </p:sp>
      <p:sp>
        <p:nvSpPr>
          <p:cNvPr id="3" name="Content Placeholder 2"/>
          <p:cNvSpPr>
            <a:spLocks noGrp="1"/>
          </p:cNvSpPr>
          <p:nvPr>
            <p:ph idx="1"/>
          </p:nvPr>
        </p:nvSpPr>
        <p:spPr/>
        <p:txBody>
          <a:bodyPr/>
          <a:lstStyle/>
          <a:p>
            <a:r>
              <a:rPr lang="en-US" dirty="0">
                <a:latin typeface="Times New Roman" panose="02020603050405020304"/>
                <a:ea typeface="Calibri" panose="020F0502020204030204"/>
              </a:rPr>
              <a:t>Anne (age 49) states on her application that she will claim her daughter, Susan, and her son, Ian, on her tax return.  Anne is HIV positive and has a job that pays her </a:t>
            </a:r>
            <a:r>
              <a:rPr lang="en-US" b="1" dirty="0">
                <a:latin typeface="Times New Roman" panose="02020603050405020304"/>
                <a:ea typeface="Calibri" panose="020F0502020204030204"/>
              </a:rPr>
              <a:t>$5,085/month</a:t>
            </a:r>
            <a:r>
              <a:rPr lang="en-US" dirty="0">
                <a:latin typeface="Times New Roman" panose="02020603050405020304"/>
                <a:ea typeface="Calibri" panose="020F0502020204030204"/>
              </a:rPr>
              <a:t>. </a:t>
            </a:r>
            <a:r>
              <a:rPr lang="en-US" strike="sngStrike" dirty="0">
                <a:latin typeface="Times New Roman" panose="02020603050405020304"/>
                <a:ea typeface="Calibri" panose="020F0502020204030204"/>
              </a:rPr>
              <a:t>She also receives $300/month in child support for Ian</a:t>
            </a:r>
            <a:r>
              <a:rPr lang="en-US" dirty="0">
                <a:latin typeface="Times New Roman" panose="02020603050405020304"/>
                <a:ea typeface="Calibri" panose="020F0502020204030204"/>
              </a:rPr>
              <a:t>.</a:t>
            </a:r>
          </a:p>
          <a:p>
            <a:endParaRPr lang="en-US" dirty="0">
              <a:latin typeface="Times New Roman" panose="02020603050405020304"/>
              <a:ea typeface="Calibri" panose="020F0502020204030204"/>
            </a:endParaRPr>
          </a:p>
          <a:p>
            <a:pPr marL="0" indent="0">
              <a:buNone/>
            </a:pPr>
            <a:r>
              <a:rPr lang="en-US" dirty="0">
                <a:latin typeface="Times New Roman" panose="02020603050405020304"/>
                <a:ea typeface="Calibri" panose="020F0502020204030204"/>
              </a:rPr>
              <a:t>	$5,085 - $20 - $65+ $5,000</a:t>
            </a:r>
          </a:p>
          <a:p>
            <a:pPr marL="0" indent="0">
              <a:buNone/>
            </a:pPr>
            <a:r>
              <a:rPr lang="en-US" dirty="0">
                <a:latin typeface="Times New Roman" panose="02020603050405020304"/>
                <a:ea typeface="Calibri" panose="020F0502020204030204"/>
              </a:rPr>
              <a:t>	$5,000/2  = $2,500</a:t>
            </a:r>
          </a:p>
          <a:p>
            <a:pPr marL="0" indent="0">
              <a:buNone/>
            </a:pPr>
            <a:endParaRPr lang="en-US" dirty="0">
              <a:latin typeface="Times New Roman" panose="02020603050405020304"/>
              <a:ea typeface="Calibri" panose="020F0502020204030204"/>
            </a:endParaRPr>
          </a:p>
          <a:p>
            <a:endParaRPr lang="en-US" dirty="0">
              <a:latin typeface="Times New Roman" panose="02020603050405020304"/>
              <a:ea typeface="Calibri" panose="020F0502020204030204"/>
            </a:endParaRPr>
          </a:p>
          <a:p>
            <a:endParaRPr lang="en-US" dirty="0">
              <a:latin typeface="Times New Roman" panose="02020603050405020304"/>
              <a:ea typeface="Calibri" panose="020F0502020204030204"/>
            </a:endParaRPr>
          </a:p>
          <a:p>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1010730"/>
          </a:xfrm>
        </p:spPr>
        <p:txBody>
          <a:bodyPr/>
          <a:lstStyle/>
          <a:p>
            <a:r>
              <a:rPr lang="en-US" dirty="0"/>
              <a:t>Waiver</a:t>
            </a:r>
          </a:p>
        </p:txBody>
      </p:sp>
      <p:sp>
        <p:nvSpPr>
          <p:cNvPr id="3" name="Content Placeholder 2"/>
          <p:cNvSpPr>
            <a:spLocks noGrp="1"/>
          </p:cNvSpPr>
          <p:nvPr>
            <p:ph idx="1"/>
          </p:nvPr>
        </p:nvSpPr>
        <p:spPr>
          <a:xfrm>
            <a:off x="457200" y="1981200"/>
            <a:ext cx="8229600" cy="4144963"/>
          </a:xfrm>
        </p:spPr>
        <p:txBody>
          <a:bodyPr>
            <a:normAutofit/>
          </a:bodyPr>
          <a:lstStyle/>
          <a:p>
            <a:r>
              <a:rPr lang="en-US" dirty="0" smtClean="0"/>
              <a:t>The </a:t>
            </a:r>
            <a:r>
              <a:rPr lang="en-US" dirty="0"/>
              <a:t>name waiver comes from the fact that the federal government "waives" Medical Assistance/Medicaid rules for institutional care in order for Pennsylvania to use the same funds to provide supports and services for people in their homes.</a:t>
            </a:r>
          </a:p>
          <a:p>
            <a:endParaRPr lang="en-US" dirty="0"/>
          </a:p>
          <a:p>
            <a:r>
              <a:rPr lang="en-US" dirty="0"/>
              <a:t>In Pennsylvania, the </a:t>
            </a:r>
            <a:r>
              <a:rPr lang="en-US" dirty="0" smtClean="0"/>
              <a:t>DHS’s Office of Long Term Living administers</a:t>
            </a:r>
            <a:r>
              <a:rPr lang="en-US" dirty="0"/>
              <a:t> </a:t>
            </a:r>
            <a:r>
              <a:rPr lang="en-US" dirty="0" smtClean="0"/>
              <a:t>the waiver program</a:t>
            </a:r>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782130"/>
          </a:xfrm>
        </p:spPr>
        <p:txBody>
          <a:bodyPr/>
          <a:lstStyle/>
          <a:p>
            <a:r>
              <a:rPr lang="en-US" sz="2800" dirty="0"/>
              <a:t>AIDS Waiver </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
        <p:nvSpPr>
          <p:cNvPr id="5" name="Content Placeholder 4"/>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Both </a:t>
            </a:r>
            <a:r>
              <a:rPr lang="en-US" b="1" u="sng" dirty="0"/>
              <a:t>Disability</a:t>
            </a:r>
            <a:r>
              <a:rPr lang="en-US" dirty="0"/>
              <a:t> and </a:t>
            </a:r>
            <a:r>
              <a:rPr lang="en-US" b="1" u="sng" dirty="0"/>
              <a:t>Income</a:t>
            </a:r>
            <a:r>
              <a:rPr lang="en-US" dirty="0"/>
              <a:t> have different definitions or meanings in different public benefits programs.</a:t>
            </a:r>
          </a:p>
          <a:p>
            <a:pPr marL="0" indent="0">
              <a:buNone/>
            </a:pPr>
            <a:endParaRPr lang="en-US" dirty="0"/>
          </a:p>
          <a:p>
            <a:pPr marL="0" indent="0">
              <a:buNone/>
            </a:pPr>
            <a:r>
              <a:rPr lang="en-US" dirty="0"/>
              <a:t>You must know each programs rules to figure out whether a person qualifies. </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1391730"/>
          </a:xfrm>
        </p:spPr>
        <p:txBody>
          <a:bodyPr/>
          <a:lstStyle/>
          <a:p>
            <a:pPr>
              <a:lnSpc>
                <a:spcPct val="100000"/>
              </a:lnSpc>
            </a:pPr>
            <a:r>
              <a:rPr lang="en-US" sz="3200" dirty="0" smtClean="0"/>
              <a:t>Community Health Choices Wavier</a:t>
            </a:r>
            <a:br>
              <a:rPr lang="en-US" sz="3200" dirty="0" smtClean="0"/>
            </a:br>
            <a:r>
              <a:rPr lang="en-US" sz="3200" dirty="0" smtClean="0"/>
              <a:t>via Office of Long Term Living (OLTL)</a:t>
            </a:r>
            <a:endParaRPr lang="en-US" sz="3200" dirty="0"/>
          </a:p>
        </p:txBody>
      </p:sp>
      <p:sp>
        <p:nvSpPr>
          <p:cNvPr id="3" name="Content Placeholder 2"/>
          <p:cNvSpPr>
            <a:spLocks noGrp="1"/>
          </p:cNvSpPr>
          <p:nvPr>
            <p:ph idx="1"/>
          </p:nvPr>
        </p:nvSpPr>
        <p:spPr>
          <a:xfrm>
            <a:off x="457200" y="2743200"/>
            <a:ext cx="8229600" cy="3810000"/>
          </a:xfrm>
        </p:spPr>
        <p:txBody>
          <a:bodyPr numCol="1">
            <a:noAutofit/>
          </a:bodyPr>
          <a:lstStyle/>
          <a:p>
            <a:pPr marL="0" indent="0">
              <a:buNone/>
            </a:pPr>
            <a:endParaRPr lang="en-US" sz="1200" dirty="0"/>
          </a:p>
          <a:p>
            <a:pPr marL="0" indent="0">
              <a:buNone/>
            </a:pPr>
            <a:endParaRPr lang="en-US" sz="1200" dirty="0"/>
          </a:p>
          <a:p>
            <a:pPr marL="0" indent="0">
              <a:buNone/>
            </a:pPr>
            <a:endParaRPr lang="en-US" sz="1200" dirty="0" smtClean="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smtClean="0"/>
          </a:p>
          <a:p>
            <a:pPr marL="0" indent="0">
              <a:buNone/>
            </a:pPr>
            <a:endParaRPr lang="en-US" sz="1200" dirty="0" smtClean="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
        <p:nvSpPr>
          <p:cNvPr id="6" name="Content Placeholder 2"/>
          <p:cNvSpPr txBox="1">
            <a:spLocks/>
          </p:cNvSpPr>
          <p:nvPr/>
        </p:nvSpPr>
        <p:spPr>
          <a:xfrm>
            <a:off x="304800" y="3048000"/>
            <a:ext cx="8229600" cy="4144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accent3">
                    <a:lumMod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r>
              <a:rPr lang="en-US" dirty="0" smtClean="0"/>
              <a:t>Eligibility:</a:t>
            </a:r>
          </a:p>
          <a:p>
            <a:pPr lvl="1"/>
            <a:endParaRPr lang="en-US" dirty="0" smtClean="0"/>
          </a:p>
          <a:p>
            <a:pPr lvl="1"/>
            <a:r>
              <a:rPr lang="en-US" dirty="0" smtClean="0"/>
              <a:t>Over 21</a:t>
            </a:r>
          </a:p>
          <a:p>
            <a:pPr lvl="1"/>
            <a:endParaRPr lang="en-US" dirty="0" smtClean="0"/>
          </a:p>
          <a:p>
            <a:pPr lvl="1"/>
            <a:r>
              <a:rPr lang="en-US" dirty="0" smtClean="0"/>
              <a:t>Meet the CHC waiver functional eligibility requirement</a:t>
            </a:r>
          </a:p>
          <a:p>
            <a:pPr lvl="2"/>
            <a:r>
              <a:rPr lang="en-US" dirty="0" smtClean="0"/>
              <a:t>Nursing Facility Clinically Eligible</a:t>
            </a:r>
          </a:p>
          <a:p>
            <a:pPr marL="914400" lvl="2" indent="0">
              <a:buNone/>
            </a:pPr>
            <a:endParaRPr lang="en-US" dirty="0" smtClean="0"/>
          </a:p>
          <a:p>
            <a:pPr lvl="1"/>
            <a:r>
              <a:rPr lang="en-US" dirty="0" smtClean="0"/>
              <a:t>Meet the waiver financial eligibility requirements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1010730"/>
          </a:xfrm>
        </p:spPr>
        <p:txBody>
          <a:bodyPr/>
          <a:lstStyle/>
          <a:p>
            <a:r>
              <a:rPr lang="en-US" sz="4000" dirty="0"/>
              <a:t>Waiver Income &amp; Resource Limits</a:t>
            </a:r>
          </a:p>
        </p:txBody>
      </p:sp>
      <p:sp>
        <p:nvSpPr>
          <p:cNvPr id="3" name="Content Placeholder 2"/>
          <p:cNvSpPr>
            <a:spLocks noGrp="1"/>
          </p:cNvSpPr>
          <p:nvPr>
            <p:ph idx="1"/>
          </p:nvPr>
        </p:nvSpPr>
        <p:spPr/>
        <p:txBody>
          <a:bodyPr>
            <a:normAutofit fontScale="92500" lnSpcReduction="20000"/>
          </a:bodyPr>
          <a:lstStyle/>
          <a:p>
            <a:r>
              <a:rPr lang="en-US" dirty="0"/>
              <a:t>Income eligibility not based on FPL but rather the Federal Benefit Rate (that is, the SSI amount)</a:t>
            </a:r>
          </a:p>
          <a:p>
            <a:endParaRPr lang="en-US" dirty="0" smtClean="0"/>
          </a:p>
          <a:p>
            <a:r>
              <a:rPr lang="en-US" b="1" u="sng" dirty="0" smtClean="0"/>
              <a:t>Only</a:t>
            </a:r>
            <a:r>
              <a:rPr lang="en-US" dirty="0" smtClean="0"/>
              <a:t> the income of the person applying is considered</a:t>
            </a:r>
          </a:p>
          <a:p>
            <a:pPr lvl="1"/>
            <a:r>
              <a:rPr lang="en-US" dirty="0" smtClean="0"/>
              <a:t>But resources of spouse are considered</a:t>
            </a:r>
            <a:endParaRPr lang="en-US" dirty="0"/>
          </a:p>
          <a:p>
            <a:endParaRPr lang="en-US" dirty="0" smtClean="0"/>
          </a:p>
          <a:p>
            <a:r>
              <a:rPr lang="en-US" dirty="0" smtClean="0"/>
              <a:t>3 </a:t>
            </a:r>
            <a:r>
              <a:rPr lang="en-US" dirty="0"/>
              <a:t>x SSI FBR</a:t>
            </a:r>
          </a:p>
          <a:p>
            <a:endParaRPr lang="en-US" dirty="0"/>
          </a:p>
          <a:p>
            <a:r>
              <a:rPr lang="en-US" dirty="0" smtClean="0"/>
              <a:t>2022:  </a:t>
            </a:r>
            <a:r>
              <a:rPr lang="en-US" dirty="0"/>
              <a:t>$</a:t>
            </a:r>
            <a:r>
              <a:rPr lang="en-US" dirty="0" smtClean="0"/>
              <a:t>2,523/month</a:t>
            </a:r>
            <a:endParaRPr lang="en-US" dirty="0"/>
          </a:p>
          <a:p>
            <a:endParaRPr lang="en-US" dirty="0"/>
          </a:p>
          <a:p>
            <a:r>
              <a:rPr lang="en-US" dirty="0"/>
              <a:t>Resource: $8,000 but special rules for spousal impoverishment</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1010730"/>
          </a:xfrm>
        </p:spPr>
        <p:txBody>
          <a:bodyPr/>
          <a:lstStyle/>
          <a:p>
            <a:r>
              <a:rPr lang="en-US" dirty="0"/>
              <a:t>Waiver Application </a:t>
            </a:r>
          </a:p>
        </p:txBody>
      </p:sp>
      <p:sp>
        <p:nvSpPr>
          <p:cNvPr id="3" name="Content Placeholder 2"/>
          <p:cNvSpPr>
            <a:spLocks noGrp="1"/>
          </p:cNvSpPr>
          <p:nvPr>
            <p:ph idx="1"/>
          </p:nvPr>
        </p:nvSpPr>
        <p:spPr/>
        <p:txBody>
          <a:bodyPr>
            <a:normAutofit fontScale="77500" lnSpcReduction="20000"/>
          </a:bodyPr>
          <a:lstStyle/>
          <a:p>
            <a:r>
              <a:rPr lang="en-US" dirty="0"/>
              <a:t>Cannot apply at CAO.</a:t>
            </a:r>
          </a:p>
          <a:p>
            <a:endParaRPr lang="en-US" dirty="0"/>
          </a:p>
          <a:p>
            <a:r>
              <a:rPr lang="en-US" dirty="0"/>
              <a:t>Must apply through </a:t>
            </a:r>
            <a:r>
              <a:rPr lang="en-US" dirty="0" smtClean="0"/>
              <a:t>the Independent </a:t>
            </a:r>
            <a:r>
              <a:rPr lang="en-US" dirty="0"/>
              <a:t>Enrollment </a:t>
            </a:r>
            <a:r>
              <a:rPr lang="en-US" dirty="0" smtClean="0"/>
              <a:t>Broker (previously known as Maximus): </a:t>
            </a:r>
            <a:endParaRPr lang="en-US" dirty="0"/>
          </a:p>
          <a:p>
            <a:pPr lvl="1"/>
            <a:r>
              <a:rPr lang="en-US" dirty="0"/>
              <a:t>877.550.4227 </a:t>
            </a:r>
          </a:p>
          <a:p>
            <a:pPr lvl="1"/>
            <a:r>
              <a:rPr lang="en-US" dirty="0">
                <a:hlinkClick r:id="rId2"/>
              </a:rPr>
              <a:t>https://www.paieb.com/</a:t>
            </a:r>
            <a:endParaRPr lang="en-US" dirty="0"/>
          </a:p>
          <a:p>
            <a:pPr lvl="1"/>
            <a:endParaRPr lang="en-US" dirty="0"/>
          </a:p>
          <a:p>
            <a:r>
              <a:rPr lang="en-US" dirty="0" smtClean="0"/>
              <a:t>Application steps:</a:t>
            </a:r>
          </a:p>
          <a:p>
            <a:pPr lvl="1"/>
            <a:r>
              <a:rPr lang="en-US" dirty="0" smtClean="0"/>
              <a:t>Contact IEB</a:t>
            </a:r>
          </a:p>
          <a:p>
            <a:pPr lvl="1"/>
            <a:r>
              <a:rPr lang="en-US" dirty="0" smtClean="0"/>
              <a:t>Physician Certification sent to doctor</a:t>
            </a:r>
          </a:p>
          <a:p>
            <a:pPr lvl="1"/>
            <a:r>
              <a:rPr lang="en-US" dirty="0" smtClean="0"/>
              <a:t>1</a:t>
            </a:r>
            <a:r>
              <a:rPr lang="en-US" baseline="30000" dirty="0" smtClean="0"/>
              <a:t>st</a:t>
            </a:r>
            <a:r>
              <a:rPr lang="en-US" dirty="0" smtClean="0"/>
              <a:t> in person visit – The Independent Enrollment Broker – assists with financial application</a:t>
            </a:r>
          </a:p>
          <a:p>
            <a:pPr lvl="1"/>
            <a:r>
              <a:rPr lang="en-US" dirty="0" smtClean="0"/>
              <a:t>2</a:t>
            </a:r>
            <a:r>
              <a:rPr lang="en-US" baseline="30000" dirty="0" smtClean="0"/>
              <a:t>nd</a:t>
            </a:r>
            <a:r>
              <a:rPr lang="en-US" dirty="0" smtClean="0"/>
              <a:t> in person visit – Philadelphia Corporation of Aging (or other local Agency on Aging) – Functional Eligibility Determination</a:t>
            </a:r>
          </a:p>
          <a:p>
            <a:pPr lvl="1"/>
            <a:r>
              <a:rPr lang="en-US" dirty="0" smtClean="0"/>
              <a:t>IEB reviews functional eligibility</a:t>
            </a:r>
          </a:p>
          <a:p>
            <a:pPr lvl="2"/>
            <a:r>
              <a:rPr lang="en-US" dirty="0" smtClean="0"/>
              <a:t>If Physician certification and Functional </a:t>
            </a:r>
            <a:r>
              <a:rPr lang="en-US" dirty="0" err="1" smtClean="0"/>
              <a:t>Eligiblity</a:t>
            </a:r>
            <a:r>
              <a:rPr lang="en-US" dirty="0" smtClean="0"/>
              <a:t> Determination disagree, then OLTL reviews</a:t>
            </a:r>
          </a:p>
          <a:p>
            <a:pPr lvl="1"/>
            <a:r>
              <a:rPr lang="en-US" dirty="0" smtClean="0"/>
              <a:t>CAO (in Philadelphia it’s special office called OLTL) reviews financial eligibility.</a:t>
            </a:r>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6002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Waiver – </a:t>
            </a:r>
            <a:br>
              <a:rPr lang="en-US" dirty="0" smtClean="0"/>
            </a:br>
            <a:r>
              <a:rPr lang="en-US" sz="3600" dirty="0" smtClean="0"/>
              <a:t>Personal Assistance Service Reductions</a:t>
            </a:r>
            <a:endParaRPr lang="en-US" sz="3600" dirty="0"/>
          </a:p>
        </p:txBody>
      </p:sp>
      <p:sp>
        <p:nvSpPr>
          <p:cNvPr id="3" name="Content Placeholder 2"/>
          <p:cNvSpPr>
            <a:spLocks noGrp="1"/>
          </p:cNvSpPr>
          <p:nvPr>
            <p:ph idx="1"/>
          </p:nvPr>
        </p:nvSpPr>
        <p:spPr>
          <a:xfrm>
            <a:off x="152400" y="2286000"/>
            <a:ext cx="8686800" cy="3840163"/>
          </a:xfrm>
        </p:spPr>
        <p:txBody>
          <a:bodyPr/>
          <a:lstStyle/>
          <a:p>
            <a:pPr marL="0" indent="0">
              <a:buNone/>
            </a:pPr>
            <a:endParaRPr lang="en-US" dirty="0" smtClean="0"/>
          </a:p>
          <a:p>
            <a:pPr marL="0" indent="0">
              <a:buNone/>
            </a:pPr>
            <a:r>
              <a:rPr lang="en-US" dirty="0" smtClean="0"/>
              <a:t>Starting in 2018, the waiver program went from being run by the state to being administered by </a:t>
            </a:r>
          </a:p>
          <a:p>
            <a:pPr marL="0" indent="0">
              <a:buNone/>
            </a:pPr>
            <a:r>
              <a:rPr lang="en-US" dirty="0" smtClean="0"/>
              <a:t>Community </a:t>
            </a:r>
            <a:r>
              <a:rPr lang="en-US" dirty="0" err="1" smtClean="0"/>
              <a:t>HealthChoices</a:t>
            </a:r>
            <a:r>
              <a:rPr lang="en-US" dirty="0" smtClean="0"/>
              <a:t> Managed Care Organizations</a:t>
            </a:r>
          </a:p>
          <a:p>
            <a:r>
              <a:rPr lang="en-US" dirty="0" smtClean="0"/>
              <a:t>At first, these CHC MCOs were not permitted to cut people’s PAS hours. The restriction has been lifted and they are slashing hours</a:t>
            </a:r>
          </a:p>
          <a:p>
            <a:r>
              <a:rPr lang="en-US" dirty="0" smtClean="0"/>
              <a:t>There are three CHC MCOs: AmeriHealth/Keystone, PA Health &amp; Wellness, and UPMC. </a:t>
            </a:r>
          </a:p>
        </p:txBody>
      </p:sp>
      <p:sp>
        <p:nvSpPr>
          <p:cNvPr id="4" name="Footer Placeholder 3"/>
          <p:cNvSpPr>
            <a:spLocks noGrp="1"/>
          </p:cNvSpPr>
          <p:nvPr>
            <p:ph type="ftr" sz="quarter" idx="3"/>
          </p:nvPr>
        </p:nvSpPr>
        <p:spPr/>
        <p:txBody>
          <a:bodyPr/>
          <a:lstStyle/>
          <a:p>
            <a:r>
              <a:rPr lang="en-US" smtClean="0"/>
              <a:t>1211 Chestnut Street, Suite 600, Philadelphia, PA 19107 </a:t>
            </a:r>
            <a:r>
              <a:rPr lang="en-US" smtClean="0">
                <a:sym typeface="Wingdings 2" panose="05020102010507070707"/>
              </a:rPr>
              <a:t> (O) 215-587-9377  (F) 215-587-9902</a:t>
            </a:r>
          </a:p>
          <a:p>
            <a:r>
              <a:rPr lang="en-US" smtClean="0">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Immigrant MA Options</a:t>
            </a:r>
            <a:endParaRPr lang="en-US" dirty="0"/>
          </a:p>
        </p:txBody>
      </p:sp>
      <p:sp>
        <p:nvSpPr>
          <p:cNvPr id="6" name="Text Placeholder 5"/>
          <p:cNvSpPr>
            <a:spLocks noGrp="1"/>
          </p:cNvSpPr>
          <p:nvPr>
            <p:ph type="body" idx="1"/>
          </p:nvPr>
        </p:nvSpPr>
        <p:spPr/>
        <p:txBody>
          <a:bodyPr/>
          <a:lstStyle/>
          <a:p>
            <a:endParaRPr lang="en-US"/>
          </a:p>
        </p:txBody>
      </p:sp>
      <p:sp>
        <p:nvSpPr>
          <p:cNvPr id="4" name="Footer Placeholder 3"/>
          <p:cNvSpPr>
            <a:spLocks noGrp="1"/>
          </p:cNvSpPr>
          <p:nvPr>
            <p:ph type="ftr" sz="quarter" idx="3"/>
          </p:nvPr>
        </p:nvSpPr>
        <p:spPr/>
        <p:txBody>
          <a:bodyPr/>
          <a:lstStyle/>
          <a:p>
            <a:r>
              <a:rPr lang="en-US" smtClean="0"/>
              <a:t>1211 Chestnut Street, Suite 600, Philadelphia, PA 19107 </a:t>
            </a:r>
            <a:r>
              <a:rPr lang="en-US" smtClean="0">
                <a:sym typeface="Wingdings 2" panose="05020102010507070707"/>
              </a:rPr>
              <a:t> (O) 215-587-9377  (F) 215-587-9902</a:t>
            </a:r>
          </a:p>
          <a:p>
            <a:r>
              <a:rPr lang="en-US" smtClean="0">
                <a:sym typeface="Wingdings 2" panose="05020102010507070707"/>
              </a:rPr>
              <a:t>Intake: Monday through Friday, 9:30 a.m. to 1:00 p.m.</a:t>
            </a:r>
            <a:endParaRPr lang="en-US" dirty="0"/>
          </a:p>
        </p:txBody>
      </p:sp>
    </p:spTree>
    <p:extLst>
      <p:ext uri="{BB962C8B-B14F-4D97-AF65-F5344CB8AC3E}">
        <p14:creationId xmlns:p14="http://schemas.microsoft.com/office/powerpoint/2010/main" val="26716549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600" dirty="0"/>
              <a:t>State-funded: GA-Related MA</a:t>
            </a:r>
            <a:br>
              <a:rPr lang="en-US" sz="3600" dirty="0"/>
            </a:br>
            <a:r>
              <a:rPr lang="en-US" sz="3600" dirty="0"/>
              <a:t>(Coverage of Last Resort)</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
        <p:nvSpPr>
          <p:cNvPr id="5" name="Rectangle 3"/>
          <p:cNvSpPr txBox="1">
            <a:spLocks noChangeArrowheads="1"/>
          </p:cNvSpPr>
          <p:nvPr/>
        </p:nvSpPr>
        <p:spPr>
          <a:xfrm>
            <a:off x="304800" y="2514600"/>
            <a:ext cx="48768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accent3">
                    <a:lumMod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accent3">
                    <a:lumMod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3">
                    <a:lumMod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a:lnSpc>
                <a:spcPct val="90000"/>
              </a:lnSpc>
              <a:defRPr/>
            </a:pPr>
            <a:r>
              <a:rPr lang="en-US" sz="2200" dirty="0"/>
              <a:t>Most people who received this “traditional” coverage in the past are now receiving expansion coverage.</a:t>
            </a:r>
          </a:p>
          <a:p>
            <a:pPr>
              <a:lnSpc>
                <a:spcPct val="90000"/>
              </a:lnSpc>
              <a:defRPr/>
            </a:pPr>
            <a:endParaRPr lang="en-US" sz="2200" dirty="0"/>
          </a:p>
          <a:p>
            <a:pPr>
              <a:lnSpc>
                <a:spcPct val="90000"/>
              </a:lnSpc>
              <a:defRPr/>
            </a:pPr>
            <a:r>
              <a:rPr lang="en-US" sz="2200" dirty="0"/>
              <a:t>Almost everyone in this category now is an immigrant that does not qualify for federally-funded Medicaid.</a:t>
            </a:r>
          </a:p>
        </p:txBody>
      </p:sp>
      <p:sp>
        <p:nvSpPr>
          <p:cNvPr id="6" name="Text Box 119"/>
          <p:cNvSpPr txBox="1">
            <a:spLocks noChangeArrowheads="1"/>
          </p:cNvSpPr>
          <p:nvPr/>
        </p:nvSpPr>
        <p:spPr bwMode="auto">
          <a:xfrm>
            <a:off x="5867400" y="5432619"/>
            <a:ext cx="2514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600" dirty="0">
                <a:latin typeface="+mn-lt"/>
              </a:rPr>
              <a:t>* $250 resource limit for single adults; $1,000 for everyone else</a:t>
            </a:r>
            <a:r>
              <a:rPr lang="en-US" sz="1600" dirty="0"/>
              <a:t>.</a:t>
            </a:r>
          </a:p>
        </p:txBody>
      </p:sp>
      <p:graphicFrame>
        <p:nvGraphicFramePr>
          <p:cNvPr id="7" name="Content Placeholder 2"/>
          <p:cNvGraphicFramePr/>
          <p:nvPr/>
        </p:nvGraphicFramePr>
        <p:xfrm>
          <a:off x="5837853" y="2209800"/>
          <a:ext cx="2200276" cy="3048002"/>
        </p:xfrm>
        <a:graphic>
          <a:graphicData uri="http://schemas.openxmlformats.org/drawingml/2006/table">
            <a:tbl>
              <a:tblPr>
                <a:tableStyleId>{5C22544A-7EE6-4342-B048-85BDC9FD1C3A}</a:tableStyleId>
              </a:tblPr>
              <a:tblGrid>
                <a:gridCol w="1100138">
                  <a:extLst>
                    <a:ext uri="{9D8B030D-6E8A-4147-A177-3AD203B41FA5}">
                      <a16:colId xmlns:a16="http://schemas.microsoft.com/office/drawing/2014/main" xmlns="" val="20000"/>
                    </a:ext>
                  </a:extLst>
                </a:gridCol>
                <a:gridCol w="1100138">
                  <a:extLst>
                    <a:ext uri="{9D8B030D-6E8A-4147-A177-3AD203B41FA5}">
                      <a16:colId xmlns:a16="http://schemas.microsoft.com/office/drawing/2014/main" xmlns="" val="20001"/>
                    </a:ext>
                  </a:extLst>
                </a:gridCol>
              </a:tblGrid>
              <a:tr h="435682">
                <a:tc gridSpan="2">
                  <a:txBody>
                    <a:bodyPr/>
                    <a:lstStyle/>
                    <a:p>
                      <a:pPr marL="0" marR="0" algn="ctr">
                        <a:spcBef>
                          <a:spcPts val="0"/>
                        </a:spcBef>
                        <a:spcAft>
                          <a:spcPts val="0"/>
                        </a:spcAft>
                      </a:pPr>
                      <a:r>
                        <a:rPr lang="en-US" sz="1400" dirty="0">
                          <a:effectLst/>
                        </a:rPr>
                        <a:t>Income Limits*</a:t>
                      </a:r>
                      <a:endParaRPr lang="en-US" sz="1400" dirty="0">
                        <a:effectLst/>
                        <a:latin typeface="Times New Roman" panose="02020603050405020304"/>
                        <a:ea typeface="Calibri" panose="020F0502020204030204"/>
                        <a:cs typeface="Times New Roman" panose="02020603050405020304"/>
                      </a:endParaRPr>
                    </a:p>
                  </a:txBody>
                  <a:tcPr marL="55273" marR="55273" marT="27629" marB="27629"/>
                </a:tc>
                <a:tc hMerge="1">
                  <a:txBody>
                    <a:bodyPr/>
                    <a:lstStyle/>
                    <a:p>
                      <a:endParaRPr lang="en-US"/>
                    </a:p>
                  </a:txBody>
                  <a:tcPr/>
                </a:tc>
                <a:extLst>
                  <a:ext uri="{0D108BD9-81ED-4DB2-BD59-A6C34878D82A}">
                    <a16:rowId xmlns:a16="http://schemas.microsoft.com/office/drawing/2014/main" xmlns="" val="10000"/>
                  </a:ext>
                </a:extLst>
              </a:tr>
              <a:tr h="435682">
                <a:tc>
                  <a:txBody>
                    <a:bodyPr/>
                    <a:lstStyle/>
                    <a:p>
                      <a:pPr marL="0" marR="0">
                        <a:spcBef>
                          <a:spcPts val="0"/>
                        </a:spcBef>
                        <a:spcAft>
                          <a:spcPts val="0"/>
                        </a:spcAft>
                      </a:pPr>
                      <a:r>
                        <a:rPr lang="en-US" sz="1400" dirty="0">
                          <a:effectLst/>
                        </a:rPr>
                        <a:t>1</a:t>
                      </a:r>
                      <a:endParaRPr lang="en-US" sz="1400" dirty="0">
                        <a:effectLst/>
                        <a:latin typeface="Times New Roman" panose="02020603050405020304"/>
                        <a:ea typeface="Calibri" panose="020F0502020204030204"/>
                        <a:cs typeface="Times New Roman" panose="02020603050405020304"/>
                      </a:endParaRPr>
                    </a:p>
                  </a:txBody>
                  <a:tcPr marL="55273" marR="55273" marT="27629" marB="27629"/>
                </a:tc>
                <a:tc>
                  <a:txBody>
                    <a:bodyPr/>
                    <a:lstStyle/>
                    <a:p>
                      <a:pPr marL="0" marR="0">
                        <a:spcBef>
                          <a:spcPts val="0"/>
                        </a:spcBef>
                        <a:spcAft>
                          <a:spcPts val="0"/>
                        </a:spcAft>
                      </a:pPr>
                      <a:r>
                        <a:rPr lang="en-US" sz="1400">
                          <a:effectLst/>
                        </a:rPr>
                        <a:t>$ 205</a:t>
                      </a:r>
                      <a:endParaRPr lang="en-US" sz="1400">
                        <a:effectLst/>
                        <a:latin typeface="Times New Roman" panose="02020603050405020304"/>
                        <a:ea typeface="Calibri" panose="020F0502020204030204"/>
                        <a:cs typeface="Times New Roman" panose="02020603050405020304"/>
                      </a:endParaRPr>
                    </a:p>
                  </a:txBody>
                  <a:tcPr marL="55273" marR="55273" marT="27629" marB="27629"/>
                </a:tc>
                <a:extLst>
                  <a:ext uri="{0D108BD9-81ED-4DB2-BD59-A6C34878D82A}">
                    <a16:rowId xmlns:a16="http://schemas.microsoft.com/office/drawing/2014/main" xmlns="" val="10001"/>
                  </a:ext>
                </a:extLst>
              </a:tr>
              <a:tr h="435682">
                <a:tc>
                  <a:txBody>
                    <a:bodyPr/>
                    <a:lstStyle/>
                    <a:p>
                      <a:pPr marL="0" marR="0">
                        <a:spcBef>
                          <a:spcPts val="0"/>
                        </a:spcBef>
                        <a:spcAft>
                          <a:spcPts val="0"/>
                        </a:spcAft>
                      </a:pPr>
                      <a:r>
                        <a:rPr lang="en-US" sz="1400">
                          <a:effectLst/>
                        </a:rPr>
                        <a:t>2</a:t>
                      </a:r>
                      <a:endParaRPr lang="en-US" sz="1400">
                        <a:effectLst/>
                        <a:latin typeface="Times New Roman" panose="02020603050405020304"/>
                        <a:ea typeface="Calibri" panose="020F0502020204030204"/>
                        <a:cs typeface="Times New Roman" panose="02020603050405020304"/>
                      </a:endParaRPr>
                    </a:p>
                  </a:txBody>
                  <a:tcPr marL="55273" marR="55273" marT="27629" marB="27629"/>
                </a:tc>
                <a:tc>
                  <a:txBody>
                    <a:bodyPr/>
                    <a:lstStyle/>
                    <a:p>
                      <a:pPr marL="0" marR="0">
                        <a:spcBef>
                          <a:spcPts val="0"/>
                        </a:spcBef>
                        <a:spcAft>
                          <a:spcPts val="0"/>
                        </a:spcAft>
                      </a:pPr>
                      <a:r>
                        <a:rPr lang="en-US" sz="1400">
                          <a:effectLst/>
                        </a:rPr>
                        <a:t>$ 316</a:t>
                      </a:r>
                      <a:endParaRPr lang="en-US" sz="1400">
                        <a:effectLst/>
                        <a:latin typeface="Times New Roman" panose="02020603050405020304"/>
                        <a:ea typeface="Calibri" panose="020F0502020204030204"/>
                        <a:cs typeface="Times New Roman" panose="02020603050405020304"/>
                      </a:endParaRPr>
                    </a:p>
                  </a:txBody>
                  <a:tcPr marL="55273" marR="55273" marT="27629" marB="27629"/>
                </a:tc>
                <a:extLst>
                  <a:ext uri="{0D108BD9-81ED-4DB2-BD59-A6C34878D82A}">
                    <a16:rowId xmlns:a16="http://schemas.microsoft.com/office/drawing/2014/main" xmlns="" val="10002"/>
                  </a:ext>
                </a:extLst>
              </a:tr>
              <a:tr h="433910">
                <a:tc>
                  <a:txBody>
                    <a:bodyPr/>
                    <a:lstStyle/>
                    <a:p>
                      <a:pPr marL="0" marR="0">
                        <a:spcBef>
                          <a:spcPts val="0"/>
                        </a:spcBef>
                        <a:spcAft>
                          <a:spcPts val="0"/>
                        </a:spcAft>
                      </a:pPr>
                      <a:r>
                        <a:rPr lang="en-US" sz="1400">
                          <a:effectLst/>
                        </a:rPr>
                        <a:t>3</a:t>
                      </a:r>
                      <a:endParaRPr lang="en-US" sz="1400">
                        <a:effectLst/>
                        <a:latin typeface="Times New Roman" panose="02020603050405020304"/>
                        <a:ea typeface="Calibri" panose="020F0502020204030204"/>
                        <a:cs typeface="Times New Roman" panose="02020603050405020304"/>
                      </a:endParaRPr>
                    </a:p>
                  </a:txBody>
                  <a:tcPr marL="55273" marR="55273" marT="27629" marB="27629"/>
                </a:tc>
                <a:tc>
                  <a:txBody>
                    <a:bodyPr/>
                    <a:lstStyle/>
                    <a:p>
                      <a:pPr marL="0" marR="0">
                        <a:spcBef>
                          <a:spcPts val="0"/>
                        </a:spcBef>
                        <a:spcAft>
                          <a:spcPts val="0"/>
                        </a:spcAft>
                      </a:pPr>
                      <a:r>
                        <a:rPr lang="en-US" sz="1400">
                          <a:effectLst/>
                        </a:rPr>
                        <a:t>$ 403</a:t>
                      </a:r>
                      <a:endParaRPr lang="en-US" sz="1400">
                        <a:effectLst/>
                        <a:latin typeface="Times New Roman" panose="02020603050405020304"/>
                        <a:ea typeface="Calibri" panose="020F0502020204030204"/>
                        <a:cs typeface="Times New Roman" panose="02020603050405020304"/>
                      </a:endParaRPr>
                    </a:p>
                  </a:txBody>
                  <a:tcPr marL="55273" marR="55273" marT="27629" marB="27629"/>
                </a:tc>
                <a:extLst>
                  <a:ext uri="{0D108BD9-81ED-4DB2-BD59-A6C34878D82A}">
                    <a16:rowId xmlns:a16="http://schemas.microsoft.com/office/drawing/2014/main" xmlns="" val="10003"/>
                  </a:ext>
                </a:extLst>
              </a:tr>
              <a:tr h="435682">
                <a:tc>
                  <a:txBody>
                    <a:bodyPr/>
                    <a:lstStyle/>
                    <a:p>
                      <a:pPr marL="0" marR="0">
                        <a:spcBef>
                          <a:spcPts val="0"/>
                        </a:spcBef>
                        <a:spcAft>
                          <a:spcPts val="0"/>
                        </a:spcAft>
                      </a:pPr>
                      <a:r>
                        <a:rPr lang="en-US" sz="1400" dirty="0">
                          <a:effectLst/>
                        </a:rPr>
                        <a:t>4</a:t>
                      </a:r>
                      <a:endParaRPr lang="en-US" sz="1400" dirty="0">
                        <a:effectLst/>
                        <a:latin typeface="Times New Roman" panose="02020603050405020304"/>
                        <a:ea typeface="Calibri" panose="020F0502020204030204"/>
                        <a:cs typeface="Times New Roman" panose="02020603050405020304"/>
                      </a:endParaRPr>
                    </a:p>
                  </a:txBody>
                  <a:tcPr marL="55273" marR="55273" marT="27629" marB="27629"/>
                </a:tc>
                <a:tc>
                  <a:txBody>
                    <a:bodyPr/>
                    <a:lstStyle/>
                    <a:p>
                      <a:pPr marL="0" marR="0">
                        <a:spcBef>
                          <a:spcPts val="0"/>
                        </a:spcBef>
                        <a:spcAft>
                          <a:spcPts val="0"/>
                        </a:spcAft>
                      </a:pPr>
                      <a:r>
                        <a:rPr lang="en-US" sz="1400">
                          <a:effectLst/>
                        </a:rPr>
                        <a:t>$ 497</a:t>
                      </a:r>
                      <a:endParaRPr lang="en-US" sz="1400">
                        <a:effectLst/>
                        <a:latin typeface="Times New Roman" panose="02020603050405020304"/>
                        <a:ea typeface="Calibri" panose="020F0502020204030204"/>
                        <a:cs typeface="Times New Roman" panose="02020603050405020304"/>
                      </a:endParaRPr>
                    </a:p>
                  </a:txBody>
                  <a:tcPr marL="55273" marR="55273" marT="27629" marB="27629"/>
                </a:tc>
                <a:extLst>
                  <a:ext uri="{0D108BD9-81ED-4DB2-BD59-A6C34878D82A}">
                    <a16:rowId xmlns:a16="http://schemas.microsoft.com/office/drawing/2014/main" xmlns="" val="10004"/>
                  </a:ext>
                </a:extLst>
              </a:tr>
              <a:tr h="435682">
                <a:tc>
                  <a:txBody>
                    <a:bodyPr/>
                    <a:lstStyle/>
                    <a:p>
                      <a:pPr marL="0" marR="0">
                        <a:spcBef>
                          <a:spcPts val="0"/>
                        </a:spcBef>
                        <a:spcAft>
                          <a:spcPts val="0"/>
                        </a:spcAft>
                      </a:pPr>
                      <a:r>
                        <a:rPr lang="en-US" sz="1400" dirty="0">
                          <a:effectLst/>
                        </a:rPr>
                        <a:t>5</a:t>
                      </a:r>
                      <a:endParaRPr lang="en-US" sz="1400" dirty="0">
                        <a:effectLst/>
                        <a:latin typeface="Times New Roman" panose="02020603050405020304"/>
                        <a:ea typeface="Calibri" panose="020F0502020204030204"/>
                        <a:cs typeface="Times New Roman" panose="02020603050405020304"/>
                      </a:endParaRPr>
                    </a:p>
                  </a:txBody>
                  <a:tcPr marL="55273" marR="55273" marT="27629" marB="27629"/>
                </a:tc>
                <a:tc>
                  <a:txBody>
                    <a:bodyPr/>
                    <a:lstStyle/>
                    <a:p>
                      <a:pPr marL="0" marR="0">
                        <a:spcBef>
                          <a:spcPts val="0"/>
                        </a:spcBef>
                        <a:spcAft>
                          <a:spcPts val="0"/>
                        </a:spcAft>
                      </a:pPr>
                      <a:r>
                        <a:rPr lang="en-US" sz="1400" dirty="0">
                          <a:effectLst/>
                        </a:rPr>
                        <a:t>$ 589</a:t>
                      </a:r>
                      <a:endParaRPr lang="en-US" sz="1400" dirty="0">
                        <a:effectLst/>
                        <a:latin typeface="Times New Roman" panose="02020603050405020304"/>
                        <a:ea typeface="Calibri" panose="020F0502020204030204"/>
                        <a:cs typeface="Times New Roman" panose="02020603050405020304"/>
                      </a:endParaRPr>
                    </a:p>
                  </a:txBody>
                  <a:tcPr marL="55273" marR="55273" marT="27629" marB="27629"/>
                </a:tc>
                <a:extLst>
                  <a:ext uri="{0D108BD9-81ED-4DB2-BD59-A6C34878D82A}">
                    <a16:rowId xmlns:a16="http://schemas.microsoft.com/office/drawing/2014/main" xmlns="" val="10005"/>
                  </a:ext>
                </a:extLst>
              </a:tr>
              <a:tr h="435682">
                <a:tc>
                  <a:txBody>
                    <a:bodyPr/>
                    <a:lstStyle/>
                    <a:p>
                      <a:pPr marL="0" marR="0">
                        <a:spcBef>
                          <a:spcPts val="0"/>
                        </a:spcBef>
                        <a:spcAft>
                          <a:spcPts val="0"/>
                        </a:spcAft>
                      </a:pPr>
                      <a:r>
                        <a:rPr lang="en-US" sz="1400" dirty="0">
                          <a:effectLst/>
                        </a:rPr>
                        <a:t>6</a:t>
                      </a:r>
                      <a:endParaRPr lang="en-US" sz="1400" dirty="0">
                        <a:effectLst/>
                        <a:latin typeface="Times New Roman" panose="02020603050405020304"/>
                        <a:ea typeface="Calibri" panose="020F0502020204030204"/>
                        <a:cs typeface="Times New Roman" panose="02020603050405020304"/>
                      </a:endParaRPr>
                    </a:p>
                  </a:txBody>
                  <a:tcPr marL="55273" marR="55273" marT="27629" marB="27629"/>
                </a:tc>
                <a:tc>
                  <a:txBody>
                    <a:bodyPr/>
                    <a:lstStyle/>
                    <a:p>
                      <a:pPr marL="0" marR="0">
                        <a:spcBef>
                          <a:spcPts val="0"/>
                        </a:spcBef>
                        <a:spcAft>
                          <a:spcPts val="0"/>
                        </a:spcAft>
                      </a:pPr>
                      <a:r>
                        <a:rPr lang="en-US" sz="1400" dirty="0">
                          <a:effectLst/>
                        </a:rPr>
                        <a:t>$ 603</a:t>
                      </a:r>
                      <a:endParaRPr lang="en-US" sz="1400" dirty="0">
                        <a:effectLst/>
                        <a:latin typeface="Times New Roman" panose="02020603050405020304"/>
                        <a:ea typeface="Calibri" panose="020F0502020204030204"/>
                        <a:cs typeface="Times New Roman" panose="02020603050405020304"/>
                      </a:endParaRPr>
                    </a:p>
                  </a:txBody>
                  <a:tcPr marL="55273" marR="55273" marT="27629" marB="27629"/>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Medical Assistance</a:t>
            </a:r>
          </a:p>
        </p:txBody>
      </p:sp>
      <p:sp>
        <p:nvSpPr>
          <p:cNvPr id="3" name="Content Placeholder 2"/>
          <p:cNvSpPr>
            <a:spLocks noGrp="1"/>
          </p:cNvSpPr>
          <p:nvPr>
            <p:ph idx="1"/>
          </p:nvPr>
        </p:nvSpPr>
        <p:spPr/>
        <p:txBody>
          <a:bodyPr>
            <a:normAutofit fontScale="92500" lnSpcReduction="10000"/>
          </a:bodyPr>
          <a:lstStyle/>
          <a:p>
            <a:r>
              <a:rPr lang="en-US" dirty="0"/>
              <a:t>For people whose immigration status prohibits them from </a:t>
            </a:r>
            <a:r>
              <a:rPr lang="en-US"/>
              <a:t>Medical Assistance.</a:t>
            </a:r>
            <a:endParaRPr lang="en-US" dirty="0"/>
          </a:p>
          <a:p>
            <a:r>
              <a:rPr lang="en-US" dirty="0"/>
              <a:t>Must meet financial qualifications of one of the categories to get MA.</a:t>
            </a:r>
          </a:p>
          <a:p>
            <a:r>
              <a:rPr lang="en-US" dirty="0"/>
              <a:t>Must have an “Emergency” medical condition defined as:</a:t>
            </a:r>
          </a:p>
          <a:p>
            <a:pPr lvl="1"/>
            <a:r>
              <a:rPr lang="en-US" dirty="0"/>
              <a:t>A medical condition, including emergency labor and delivery, manifesting itself by acute symptoms of sufficient severity including severe pain that would result in one of the following: </a:t>
            </a:r>
          </a:p>
          <a:p>
            <a:pPr lvl="2"/>
            <a:r>
              <a:rPr lang="en-US" dirty="0"/>
              <a:t>1. placing the patient’s health in serious jeopardy (or with respect to a pregnant woman, the health of the woman or her unborn child); </a:t>
            </a:r>
          </a:p>
          <a:p>
            <a:pPr lvl="2"/>
            <a:r>
              <a:rPr lang="en-US" dirty="0"/>
              <a:t>2. serious impairment to bodily functions; </a:t>
            </a:r>
          </a:p>
          <a:p>
            <a:pPr lvl="2"/>
            <a:r>
              <a:rPr lang="en-US" dirty="0"/>
              <a:t>3. serious dysfunction of a bodily organ or part.</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600" dirty="0"/>
              <a:t>Comparing Traditional MA categories for people with disabilities</a:t>
            </a:r>
          </a:p>
        </p:txBody>
      </p:sp>
      <p:sp>
        <p:nvSpPr>
          <p:cNvPr id="3" name="Content Placeholder 2"/>
          <p:cNvSpPr>
            <a:spLocks noGrp="1"/>
          </p:cNvSpPr>
          <p:nvPr>
            <p:ph idx="1"/>
          </p:nvPr>
        </p:nvSpPr>
        <p:spPr>
          <a:xfrm>
            <a:off x="457200" y="2286000"/>
            <a:ext cx="8229600" cy="4038600"/>
          </a:xfrm>
        </p:spPr>
        <p:txBody>
          <a:bodyPr>
            <a:normAutofit/>
          </a:bodyPr>
          <a:lstStyle/>
          <a:p>
            <a:pPr marL="533400" indent="-533400">
              <a:lnSpc>
                <a:spcPct val="90000"/>
              </a:lnSpc>
            </a:pPr>
            <a:r>
              <a:rPr lang="en-US" altLang="en-US" b="1" dirty="0"/>
              <a:t>GA-related</a:t>
            </a:r>
            <a:r>
              <a:rPr lang="en-US" altLang="en-US" dirty="0"/>
              <a:t>:  very low income/resource limits, comes with hospital deductible and higher co-pays</a:t>
            </a:r>
          </a:p>
          <a:p>
            <a:pPr marL="533400" indent="-533400">
              <a:lnSpc>
                <a:spcPct val="90000"/>
              </a:lnSpc>
            </a:pPr>
            <a:r>
              <a:rPr lang="en-US" altLang="en-US" b="1" dirty="0"/>
              <a:t>Healthy Horizons</a:t>
            </a:r>
            <a:r>
              <a:rPr lang="en-US" altLang="en-US" dirty="0"/>
              <a:t>: higher income/resource limits, requires doctor to complete 12 month EAF, best package of benefits</a:t>
            </a:r>
          </a:p>
          <a:p>
            <a:pPr marL="533400" indent="-533400">
              <a:lnSpc>
                <a:spcPct val="90000"/>
              </a:lnSpc>
            </a:pPr>
            <a:r>
              <a:rPr lang="en-US" altLang="en-US" b="1" dirty="0"/>
              <a:t>MAWD</a:t>
            </a:r>
            <a:r>
              <a:rPr lang="en-US" altLang="en-US" dirty="0"/>
              <a:t>: high income/resource limits, need earnings, flexible disability proof, premium payments, best package of benefits</a:t>
            </a:r>
          </a:p>
          <a:p>
            <a:pPr marL="533400" indent="-533400">
              <a:lnSpc>
                <a:spcPct val="90000"/>
              </a:lnSpc>
            </a:pPr>
            <a:r>
              <a:rPr lang="en-US" altLang="en-US" b="1" dirty="0"/>
              <a:t>Waiver</a:t>
            </a:r>
            <a:r>
              <a:rPr lang="en-US" altLang="en-US" dirty="0"/>
              <a:t>: high income/resource limits, need nursing home level of care, best package of benefits</a:t>
            </a:r>
          </a:p>
          <a:p>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Pharmaceutical Benefits Program</a:t>
            </a:r>
            <a:br>
              <a:rPr lang="en-US" dirty="0"/>
            </a:br>
            <a:r>
              <a:rPr lang="en-US" dirty="0"/>
              <a:t>(SPBP)</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1010730"/>
          </a:xfrm>
        </p:spPr>
        <p:txBody>
          <a:bodyPr/>
          <a:lstStyle/>
          <a:p>
            <a:r>
              <a:rPr lang="en-US" dirty="0"/>
              <a:t>SPBP</a:t>
            </a:r>
          </a:p>
        </p:txBody>
      </p:sp>
      <p:sp>
        <p:nvSpPr>
          <p:cNvPr id="3" name="Content Placeholder 2"/>
          <p:cNvSpPr>
            <a:spLocks noGrp="1"/>
          </p:cNvSpPr>
          <p:nvPr>
            <p:ph idx="1"/>
          </p:nvPr>
        </p:nvSpPr>
        <p:spPr>
          <a:xfrm>
            <a:off x="457200" y="1905000"/>
            <a:ext cx="8229600" cy="4221163"/>
          </a:xfrm>
        </p:spPr>
        <p:txBody>
          <a:bodyPr>
            <a:normAutofit fontScale="92500" lnSpcReduction="10000"/>
          </a:bodyPr>
          <a:lstStyle/>
          <a:p>
            <a:r>
              <a:rPr lang="en-US" dirty="0"/>
              <a:t>SPBP is Pennsylvania’s version of the AIDS Drug Assistance Program</a:t>
            </a:r>
          </a:p>
          <a:p>
            <a:endParaRPr lang="en-US" dirty="0"/>
          </a:p>
          <a:p>
            <a:r>
              <a:rPr lang="en-US" dirty="0"/>
              <a:t>Run out of the Department of Health, </a:t>
            </a:r>
            <a:r>
              <a:rPr lang="en-US" u="sng" dirty="0"/>
              <a:t>not</a:t>
            </a:r>
            <a:r>
              <a:rPr lang="en-US" dirty="0"/>
              <a:t> DHS</a:t>
            </a:r>
          </a:p>
          <a:p>
            <a:endParaRPr lang="en-US" dirty="0"/>
          </a:p>
          <a:p>
            <a:r>
              <a:rPr lang="en-US" dirty="0"/>
              <a:t>Covers:</a:t>
            </a:r>
          </a:p>
          <a:p>
            <a:pPr lvl="1"/>
            <a:r>
              <a:rPr lang="en-US" dirty="0"/>
              <a:t>Prescription drugs – not just HIV prescriptions but a wide variety</a:t>
            </a:r>
          </a:p>
          <a:p>
            <a:pPr lvl="1"/>
            <a:r>
              <a:rPr lang="en-US" dirty="0"/>
              <a:t>Some lab work</a:t>
            </a:r>
          </a:p>
          <a:p>
            <a:pPr lvl="1"/>
            <a:endParaRPr lang="en-US" dirty="0"/>
          </a:p>
          <a:p>
            <a:r>
              <a:rPr lang="en-US" dirty="0"/>
              <a:t>SPBP HIV/AIDS is the payer of last resort and third party resources must be used before payment is made by the program. </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270"/>
            <a:ext cx="8229600" cy="629730"/>
          </a:xfrm>
        </p:spPr>
        <p:txBody>
          <a:bodyPr/>
          <a:lstStyle/>
          <a:p>
            <a:pPr>
              <a:lnSpc>
                <a:spcPct val="100000"/>
              </a:lnSpc>
            </a:pPr>
            <a:r>
              <a:rPr lang="en-US" sz="3600" u="sng" dirty="0"/>
              <a:t>Overview of DHS</a:t>
            </a:r>
            <a:endParaRPr lang="en-US" sz="2400" u="sng" dirty="0"/>
          </a:p>
        </p:txBody>
      </p:sp>
      <p:sp>
        <p:nvSpPr>
          <p:cNvPr id="3" name="Content Placeholder 2"/>
          <p:cNvSpPr>
            <a:spLocks noGrp="1"/>
          </p:cNvSpPr>
          <p:nvPr>
            <p:ph idx="1"/>
          </p:nvPr>
        </p:nvSpPr>
        <p:spPr>
          <a:xfrm>
            <a:off x="457200" y="1752600"/>
            <a:ext cx="8229600" cy="4373563"/>
          </a:xfrm>
        </p:spPr>
        <p:txBody>
          <a:bodyPr>
            <a:normAutofit fontScale="92500" lnSpcReduction="20000"/>
          </a:bodyPr>
          <a:lstStyle/>
          <a:p>
            <a:pPr marL="0" indent="0" algn="ctr">
              <a:lnSpc>
                <a:spcPct val="110000"/>
              </a:lnSpc>
              <a:buNone/>
            </a:pPr>
            <a:r>
              <a:rPr lang="en-US" sz="2800" b="1" dirty="0"/>
              <a:t>Department of Human Services</a:t>
            </a:r>
          </a:p>
          <a:p>
            <a:pPr marL="0" indent="0" algn="ctr">
              <a:lnSpc>
                <a:spcPct val="110000"/>
              </a:lnSpc>
              <a:buNone/>
            </a:pPr>
            <a:r>
              <a:rPr lang="en-US" sz="1800" b="1" dirty="0"/>
              <a:t>(formerly, Department of Public Welfare)</a:t>
            </a:r>
          </a:p>
          <a:p>
            <a:pPr>
              <a:lnSpc>
                <a:spcPct val="150000"/>
              </a:lnSpc>
            </a:pPr>
            <a:r>
              <a:rPr lang="en-US" dirty="0"/>
              <a:t>DHS administers and oversees benefits:</a:t>
            </a:r>
          </a:p>
          <a:p>
            <a:pPr lvl="1"/>
            <a:r>
              <a:rPr lang="en-US" dirty="0"/>
              <a:t>Food Stamps (SNAP)</a:t>
            </a:r>
          </a:p>
          <a:p>
            <a:pPr lvl="1"/>
            <a:r>
              <a:rPr lang="en-US" dirty="0"/>
              <a:t>Temporary Assistance for Needy Families (TANF)</a:t>
            </a:r>
          </a:p>
          <a:p>
            <a:pPr lvl="1"/>
            <a:r>
              <a:rPr lang="en-US" strike="sngStrike" dirty="0"/>
              <a:t>General Assistance</a:t>
            </a:r>
          </a:p>
          <a:p>
            <a:pPr lvl="1"/>
            <a:r>
              <a:rPr lang="en-US" b="1" dirty="0"/>
              <a:t>Medicaid (in all its forms)</a:t>
            </a:r>
          </a:p>
          <a:p>
            <a:pPr lvl="1"/>
            <a:r>
              <a:rPr lang="en-US" dirty="0"/>
              <a:t>Low-income Home Energy Assistance Program (LIHEAP)</a:t>
            </a:r>
          </a:p>
          <a:p>
            <a:pPr marL="457200" lvl="1" indent="0">
              <a:buNone/>
            </a:pPr>
            <a:endParaRPr lang="en-US" dirty="0"/>
          </a:p>
          <a:p>
            <a:r>
              <a:rPr lang="en-US" dirty="0"/>
              <a:t>Organized into County Assistance Offices (CAOs)</a:t>
            </a:r>
          </a:p>
          <a:p>
            <a:pPr lvl="1"/>
            <a:r>
              <a:rPr lang="en-US" dirty="0"/>
              <a:t>Place where most client interactions occur</a:t>
            </a:r>
          </a:p>
          <a:p>
            <a:pPr lvl="1"/>
            <a:r>
              <a:rPr lang="en-US" dirty="0"/>
              <a:t>Apply, appeal, submit documents (always get receipt)</a:t>
            </a:r>
          </a:p>
          <a:p>
            <a:pPr lvl="1"/>
            <a:r>
              <a:rPr lang="en-US" sz="1400" dirty="0">
                <a:sym typeface="Wingdings" panose="05000000000000000000" pitchFamily="2" charset="2"/>
              </a:rPr>
              <a:t>Chain of </a:t>
            </a:r>
            <a:r>
              <a:rPr lang="en-US" sz="1400" dirty="0" smtClean="0">
                <a:sym typeface="Wingdings" panose="05000000000000000000" pitchFamily="2" charset="2"/>
              </a:rPr>
              <a:t>Command: </a:t>
            </a:r>
            <a:r>
              <a:rPr lang="en-US" sz="1400" dirty="0">
                <a:sym typeface="Wingdings" panose="05000000000000000000" pitchFamily="2" charset="2"/>
              </a:rPr>
              <a:t>Case Worker  Supervisor  Assistant District Administrator  District Administrator</a:t>
            </a:r>
          </a:p>
          <a:p>
            <a:pPr lvl="1"/>
            <a:r>
              <a:rPr lang="en-US" sz="1400" dirty="0">
                <a:sym typeface="Wingdings" panose="05000000000000000000" pitchFamily="2" charset="2"/>
              </a:rPr>
              <a:t>Assistant Executive Director  Executive Director </a:t>
            </a:r>
          </a:p>
          <a:p>
            <a:pPr lvl="2"/>
            <a:r>
              <a:rPr lang="en-US" sz="1400" dirty="0">
                <a:sym typeface="Wingdings" panose="05000000000000000000" pitchFamily="2" charset="2"/>
              </a:rPr>
              <a:t>CAOs in Philadelphia have a different </a:t>
            </a:r>
            <a:r>
              <a:rPr lang="en-US" sz="1400" dirty="0" smtClean="0">
                <a:sym typeface="Wingdings" panose="05000000000000000000" pitchFamily="2" charset="2"/>
              </a:rPr>
              <a:t>chain: </a:t>
            </a:r>
            <a:r>
              <a:rPr lang="en-US" sz="1400" dirty="0">
                <a:sym typeface="Wingdings" panose="05000000000000000000" pitchFamily="2" charset="2"/>
              </a:rPr>
              <a:t>CW  </a:t>
            </a:r>
            <a:r>
              <a:rPr lang="en-US" sz="1400" dirty="0" err="1">
                <a:sym typeface="Wingdings" panose="05000000000000000000" pitchFamily="2" charset="2"/>
              </a:rPr>
              <a:t>Spv</a:t>
            </a:r>
            <a:r>
              <a:rPr lang="en-US" sz="1400" dirty="0">
                <a:sym typeface="Wingdings" panose="05000000000000000000" pitchFamily="2" charset="2"/>
              </a:rPr>
              <a:t>  ADA  DA</a:t>
            </a:r>
            <a:endParaRPr lang="en-US" dirty="0"/>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down)">
                                      <p:cBhvr>
                                        <p:cTn id="27" dur="580">
                                          <p:stCondLst>
                                            <p:cond delay="0"/>
                                          </p:stCondLst>
                                        </p:cTn>
                                        <p:tgtEl>
                                          <p:spTgt spid="3">
                                            <p:txEl>
                                              <p:pRg st="9" end="9"/>
                                            </p:txEl>
                                          </p:spTgt>
                                        </p:tgtEl>
                                      </p:cBhvr>
                                    </p:animEffect>
                                    <p:anim calcmode="lin" valueType="num">
                                      <p:cBhvr>
                                        <p:cTn id="28"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9" end="9"/>
                                            </p:txEl>
                                          </p:spTgt>
                                        </p:tgtEl>
                                      </p:cBhvr>
                                      <p:to x="100000" y="60000"/>
                                    </p:animScale>
                                    <p:animScale>
                                      <p:cBhvr>
                                        <p:cTn id="34" dur="166" decel="50000">
                                          <p:stCondLst>
                                            <p:cond delay="676"/>
                                          </p:stCondLst>
                                        </p:cTn>
                                        <p:tgtEl>
                                          <p:spTgt spid="3">
                                            <p:txEl>
                                              <p:pRg st="9" end="9"/>
                                            </p:txEl>
                                          </p:spTgt>
                                        </p:tgtEl>
                                      </p:cBhvr>
                                      <p:to x="100000" y="100000"/>
                                    </p:animScale>
                                    <p:animScale>
                                      <p:cBhvr>
                                        <p:cTn id="35" dur="26">
                                          <p:stCondLst>
                                            <p:cond delay="1312"/>
                                          </p:stCondLst>
                                        </p:cTn>
                                        <p:tgtEl>
                                          <p:spTgt spid="3">
                                            <p:txEl>
                                              <p:pRg st="9" end="9"/>
                                            </p:txEl>
                                          </p:spTgt>
                                        </p:tgtEl>
                                      </p:cBhvr>
                                      <p:to x="100000" y="80000"/>
                                    </p:animScale>
                                    <p:animScale>
                                      <p:cBhvr>
                                        <p:cTn id="36" dur="166" decel="50000">
                                          <p:stCondLst>
                                            <p:cond delay="1338"/>
                                          </p:stCondLst>
                                        </p:cTn>
                                        <p:tgtEl>
                                          <p:spTgt spid="3">
                                            <p:txEl>
                                              <p:pRg st="9" end="9"/>
                                            </p:txEl>
                                          </p:spTgt>
                                        </p:tgtEl>
                                      </p:cBhvr>
                                      <p:to x="100000" y="100000"/>
                                    </p:animScale>
                                    <p:animScale>
                                      <p:cBhvr>
                                        <p:cTn id="37" dur="26">
                                          <p:stCondLst>
                                            <p:cond delay="1642"/>
                                          </p:stCondLst>
                                        </p:cTn>
                                        <p:tgtEl>
                                          <p:spTgt spid="3">
                                            <p:txEl>
                                              <p:pRg st="9" end="9"/>
                                            </p:txEl>
                                          </p:spTgt>
                                        </p:tgtEl>
                                      </p:cBhvr>
                                      <p:to x="100000" y="90000"/>
                                    </p:animScale>
                                    <p:animScale>
                                      <p:cBhvr>
                                        <p:cTn id="38" dur="166" decel="50000">
                                          <p:stCondLst>
                                            <p:cond delay="1668"/>
                                          </p:stCondLst>
                                        </p:cTn>
                                        <p:tgtEl>
                                          <p:spTgt spid="3">
                                            <p:txEl>
                                              <p:pRg st="9" end="9"/>
                                            </p:txEl>
                                          </p:spTgt>
                                        </p:tgtEl>
                                      </p:cBhvr>
                                      <p:to x="100000" y="100000"/>
                                    </p:animScale>
                                    <p:animScale>
                                      <p:cBhvr>
                                        <p:cTn id="39" dur="26">
                                          <p:stCondLst>
                                            <p:cond delay="1808"/>
                                          </p:stCondLst>
                                        </p:cTn>
                                        <p:tgtEl>
                                          <p:spTgt spid="3">
                                            <p:txEl>
                                              <p:pRg st="9" end="9"/>
                                            </p:txEl>
                                          </p:spTgt>
                                        </p:tgtEl>
                                      </p:cBhvr>
                                      <p:to x="100000" y="95000"/>
                                    </p:animScale>
                                    <p:animScale>
                                      <p:cBhvr>
                                        <p:cTn id="40" dur="166" decel="50000">
                                          <p:stCondLst>
                                            <p:cond delay="1834"/>
                                          </p:stCondLst>
                                        </p:cTn>
                                        <p:tgtEl>
                                          <p:spTgt spid="3">
                                            <p:txEl>
                                              <p:pRg st="9" end="9"/>
                                            </p:txEl>
                                          </p:spTgt>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down)">
                                      <p:cBhvr>
                                        <p:cTn id="43" dur="580">
                                          <p:stCondLst>
                                            <p:cond delay="0"/>
                                          </p:stCondLst>
                                        </p:cTn>
                                        <p:tgtEl>
                                          <p:spTgt spid="3">
                                            <p:txEl>
                                              <p:pRg st="10" end="10"/>
                                            </p:txEl>
                                          </p:spTgt>
                                        </p:tgtEl>
                                      </p:cBhvr>
                                    </p:animEffect>
                                    <p:anim calcmode="lin" valueType="num">
                                      <p:cBhvr>
                                        <p:cTn id="44"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0" end="10"/>
                                            </p:txEl>
                                          </p:spTgt>
                                        </p:tgtEl>
                                      </p:cBhvr>
                                      <p:to x="100000" y="60000"/>
                                    </p:animScale>
                                    <p:animScale>
                                      <p:cBhvr>
                                        <p:cTn id="50" dur="166" decel="50000">
                                          <p:stCondLst>
                                            <p:cond delay="676"/>
                                          </p:stCondLst>
                                        </p:cTn>
                                        <p:tgtEl>
                                          <p:spTgt spid="3">
                                            <p:txEl>
                                              <p:pRg st="10" end="10"/>
                                            </p:txEl>
                                          </p:spTgt>
                                        </p:tgtEl>
                                      </p:cBhvr>
                                      <p:to x="100000" y="100000"/>
                                    </p:animScale>
                                    <p:animScale>
                                      <p:cBhvr>
                                        <p:cTn id="51" dur="26">
                                          <p:stCondLst>
                                            <p:cond delay="1312"/>
                                          </p:stCondLst>
                                        </p:cTn>
                                        <p:tgtEl>
                                          <p:spTgt spid="3">
                                            <p:txEl>
                                              <p:pRg st="10" end="10"/>
                                            </p:txEl>
                                          </p:spTgt>
                                        </p:tgtEl>
                                      </p:cBhvr>
                                      <p:to x="100000" y="80000"/>
                                    </p:animScale>
                                    <p:animScale>
                                      <p:cBhvr>
                                        <p:cTn id="52" dur="166" decel="50000">
                                          <p:stCondLst>
                                            <p:cond delay="1338"/>
                                          </p:stCondLst>
                                        </p:cTn>
                                        <p:tgtEl>
                                          <p:spTgt spid="3">
                                            <p:txEl>
                                              <p:pRg st="10" end="10"/>
                                            </p:txEl>
                                          </p:spTgt>
                                        </p:tgtEl>
                                      </p:cBhvr>
                                      <p:to x="100000" y="100000"/>
                                    </p:animScale>
                                    <p:animScale>
                                      <p:cBhvr>
                                        <p:cTn id="53" dur="26">
                                          <p:stCondLst>
                                            <p:cond delay="1642"/>
                                          </p:stCondLst>
                                        </p:cTn>
                                        <p:tgtEl>
                                          <p:spTgt spid="3">
                                            <p:txEl>
                                              <p:pRg st="10" end="10"/>
                                            </p:txEl>
                                          </p:spTgt>
                                        </p:tgtEl>
                                      </p:cBhvr>
                                      <p:to x="100000" y="90000"/>
                                    </p:animScale>
                                    <p:animScale>
                                      <p:cBhvr>
                                        <p:cTn id="54" dur="166" decel="50000">
                                          <p:stCondLst>
                                            <p:cond delay="1668"/>
                                          </p:stCondLst>
                                        </p:cTn>
                                        <p:tgtEl>
                                          <p:spTgt spid="3">
                                            <p:txEl>
                                              <p:pRg st="10" end="10"/>
                                            </p:txEl>
                                          </p:spTgt>
                                        </p:tgtEl>
                                      </p:cBhvr>
                                      <p:to x="100000" y="100000"/>
                                    </p:animScale>
                                    <p:animScale>
                                      <p:cBhvr>
                                        <p:cTn id="55" dur="26">
                                          <p:stCondLst>
                                            <p:cond delay="1808"/>
                                          </p:stCondLst>
                                        </p:cTn>
                                        <p:tgtEl>
                                          <p:spTgt spid="3">
                                            <p:txEl>
                                              <p:pRg st="10" end="10"/>
                                            </p:txEl>
                                          </p:spTgt>
                                        </p:tgtEl>
                                      </p:cBhvr>
                                      <p:to x="100000" y="95000"/>
                                    </p:animScale>
                                    <p:animScale>
                                      <p:cBhvr>
                                        <p:cTn id="56" dur="166" decel="50000">
                                          <p:stCondLst>
                                            <p:cond delay="1834"/>
                                          </p:stCondLst>
                                        </p:cTn>
                                        <p:tgtEl>
                                          <p:spTgt spid="3">
                                            <p:txEl>
                                              <p:pRg st="10" end="10"/>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wipe(down)">
                                      <p:cBhvr>
                                        <p:cTn id="59" dur="580">
                                          <p:stCondLst>
                                            <p:cond delay="0"/>
                                          </p:stCondLst>
                                        </p:cTn>
                                        <p:tgtEl>
                                          <p:spTgt spid="3">
                                            <p:txEl>
                                              <p:pRg st="11" end="11"/>
                                            </p:txEl>
                                          </p:spTgt>
                                        </p:tgtEl>
                                      </p:cBhvr>
                                    </p:animEffect>
                                    <p:anim calcmode="lin" valueType="num">
                                      <p:cBhvr>
                                        <p:cTn id="60"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11" end="11"/>
                                            </p:txEl>
                                          </p:spTgt>
                                        </p:tgtEl>
                                      </p:cBhvr>
                                      <p:to x="100000" y="60000"/>
                                    </p:animScale>
                                    <p:animScale>
                                      <p:cBhvr>
                                        <p:cTn id="66" dur="166" decel="50000">
                                          <p:stCondLst>
                                            <p:cond delay="676"/>
                                          </p:stCondLst>
                                        </p:cTn>
                                        <p:tgtEl>
                                          <p:spTgt spid="3">
                                            <p:txEl>
                                              <p:pRg st="11" end="11"/>
                                            </p:txEl>
                                          </p:spTgt>
                                        </p:tgtEl>
                                      </p:cBhvr>
                                      <p:to x="100000" y="100000"/>
                                    </p:animScale>
                                    <p:animScale>
                                      <p:cBhvr>
                                        <p:cTn id="67" dur="26">
                                          <p:stCondLst>
                                            <p:cond delay="1312"/>
                                          </p:stCondLst>
                                        </p:cTn>
                                        <p:tgtEl>
                                          <p:spTgt spid="3">
                                            <p:txEl>
                                              <p:pRg st="11" end="11"/>
                                            </p:txEl>
                                          </p:spTgt>
                                        </p:tgtEl>
                                      </p:cBhvr>
                                      <p:to x="100000" y="80000"/>
                                    </p:animScale>
                                    <p:animScale>
                                      <p:cBhvr>
                                        <p:cTn id="68" dur="166" decel="50000">
                                          <p:stCondLst>
                                            <p:cond delay="1338"/>
                                          </p:stCondLst>
                                        </p:cTn>
                                        <p:tgtEl>
                                          <p:spTgt spid="3">
                                            <p:txEl>
                                              <p:pRg st="11" end="11"/>
                                            </p:txEl>
                                          </p:spTgt>
                                        </p:tgtEl>
                                      </p:cBhvr>
                                      <p:to x="100000" y="100000"/>
                                    </p:animScale>
                                    <p:animScale>
                                      <p:cBhvr>
                                        <p:cTn id="69" dur="26">
                                          <p:stCondLst>
                                            <p:cond delay="1642"/>
                                          </p:stCondLst>
                                        </p:cTn>
                                        <p:tgtEl>
                                          <p:spTgt spid="3">
                                            <p:txEl>
                                              <p:pRg st="11" end="11"/>
                                            </p:txEl>
                                          </p:spTgt>
                                        </p:tgtEl>
                                      </p:cBhvr>
                                      <p:to x="100000" y="90000"/>
                                    </p:animScale>
                                    <p:animScale>
                                      <p:cBhvr>
                                        <p:cTn id="70" dur="166" decel="50000">
                                          <p:stCondLst>
                                            <p:cond delay="1668"/>
                                          </p:stCondLst>
                                        </p:cTn>
                                        <p:tgtEl>
                                          <p:spTgt spid="3">
                                            <p:txEl>
                                              <p:pRg st="11" end="11"/>
                                            </p:txEl>
                                          </p:spTgt>
                                        </p:tgtEl>
                                      </p:cBhvr>
                                      <p:to x="100000" y="100000"/>
                                    </p:animScale>
                                    <p:animScale>
                                      <p:cBhvr>
                                        <p:cTn id="71" dur="26">
                                          <p:stCondLst>
                                            <p:cond delay="1808"/>
                                          </p:stCondLst>
                                        </p:cTn>
                                        <p:tgtEl>
                                          <p:spTgt spid="3">
                                            <p:txEl>
                                              <p:pRg st="11" end="11"/>
                                            </p:txEl>
                                          </p:spTgt>
                                        </p:tgtEl>
                                      </p:cBhvr>
                                      <p:to x="100000" y="95000"/>
                                    </p:animScale>
                                    <p:animScale>
                                      <p:cBhvr>
                                        <p:cTn id="72" dur="166" decel="50000">
                                          <p:stCondLst>
                                            <p:cond delay="1834"/>
                                          </p:stCondLst>
                                        </p:cTn>
                                        <p:tgtEl>
                                          <p:spTgt spid="3">
                                            <p:txEl>
                                              <p:pRg st="11" end="11"/>
                                            </p:txEl>
                                          </p:spTgt>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Effect transition="in" filter="wipe(down)">
                                      <p:cBhvr>
                                        <p:cTn id="75" dur="580">
                                          <p:stCondLst>
                                            <p:cond delay="0"/>
                                          </p:stCondLst>
                                        </p:cTn>
                                        <p:tgtEl>
                                          <p:spTgt spid="3">
                                            <p:txEl>
                                              <p:pRg st="14" end="14"/>
                                            </p:txEl>
                                          </p:spTgt>
                                        </p:tgtEl>
                                      </p:cBhvr>
                                    </p:animEffect>
                                    <p:anim calcmode="lin" valueType="num">
                                      <p:cBhvr>
                                        <p:cTn id="76" dur="1822"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14" end="1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14" end="14"/>
                                            </p:txEl>
                                          </p:spTgt>
                                        </p:tgtEl>
                                      </p:cBhvr>
                                      <p:to x="100000" y="60000"/>
                                    </p:animScale>
                                    <p:animScale>
                                      <p:cBhvr>
                                        <p:cTn id="82" dur="166" decel="50000">
                                          <p:stCondLst>
                                            <p:cond delay="676"/>
                                          </p:stCondLst>
                                        </p:cTn>
                                        <p:tgtEl>
                                          <p:spTgt spid="3">
                                            <p:txEl>
                                              <p:pRg st="14" end="14"/>
                                            </p:txEl>
                                          </p:spTgt>
                                        </p:tgtEl>
                                      </p:cBhvr>
                                      <p:to x="100000" y="100000"/>
                                    </p:animScale>
                                    <p:animScale>
                                      <p:cBhvr>
                                        <p:cTn id="83" dur="26">
                                          <p:stCondLst>
                                            <p:cond delay="1312"/>
                                          </p:stCondLst>
                                        </p:cTn>
                                        <p:tgtEl>
                                          <p:spTgt spid="3">
                                            <p:txEl>
                                              <p:pRg st="14" end="14"/>
                                            </p:txEl>
                                          </p:spTgt>
                                        </p:tgtEl>
                                      </p:cBhvr>
                                      <p:to x="100000" y="80000"/>
                                    </p:animScale>
                                    <p:animScale>
                                      <p:cBhvr>
                                        <p:cTn id="84" dur="166" decel="50000">
                                          <p:stCondLst>
                                            <p:cond delay="1338"/>
                                          </p:stCondLst>
                                        </p:cTn>
                                        <p:tgtEl>
                                          <p:spTgt spid="3">
                                            <p:txEl>
                                              <p:pRg st="14" end="14"/>
                                            </p:txEl>
                                          </p:spTgt>
                                        </p:tgtEl>
                                      </p:cBhvr>
                                      <p:to x="100000" y="100000"/>
                                    </p:animScale>
                                    <p:animScale>
                                      <p:cBhvr>
                                        <p:cTn id="85" dur="26">
                                          <p:stCondLst>
                                            <p:cond delay="1642"/>
                                          </p:stCondLst>
                                        </p:cTn>
                                        <p:tgtEl>
                                          <p:spTgt spid="3">
                                            <p:txEl>
                                              <p:pRg st="14" end="14"/>
                                            </p:txEl>
                                          </p:spTgt>
                                        </p:tgtEl>
                                      </p:cBhvr>
                                      <p:to x="100000" y="90000"/>
                                    </p:animScale>
                                    <p:animScale>
                                      <p:cBhvr>
                                        <p:cTn id="86" dur="166" decel="50000">
                                          <p:stCondLst>
                                            <p:cond delay="1668"/>
                                          </p:stCondLst>
                                        </p:cTn>
                                        <p:tgtEl>
                                          <p:spTgt spid="3">
                                            <p:txEl>
                                              <p:pRg st="14" end="14"/>
                                            </p:txEl>
                                          </p:spTgt>
                                        </p:tgtEl>
                                      </p:cBhvr>
                                      <p:to x="100000" y="100000"/>
                                    </p:animScale>
                                    <p:animScale>
                                      <p:cBhvr>
                                        <p:cTn id="87" dur="26">
                                          <p:stCondLst>
                                            <p:cond delay="1808"/>
                                          </p:stCondLst>
                                        </p:cTn>
                                        <p:tgtEl>
                                          <p:spTgt spid="3">
                                            <p:txEl>
                                              <p:pRg st="14" end="14"/>
                                            </p:txEl>
                                          </p:spTgt>
                                        </p:tgtEl>
                                      </p:cBhvr>
                                      <p:to x="100000" y="95000"/>
                                    </p:animScale>
                                    <p:animScale>
                                      <p:cBhvr>
                                        <p:cTn id="88" dur="166" decel="50000">
                                          <p:stCondLst>
                                            <p:cond delay="1834"/>
                                          </p:stCondLst>
                                        </p:cTn>
                                        <p:tgtEl>
                                          <p:spTgt spid="3">
                                            <p:txEl>
                                              <p:pRg st="14" end="14"/>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wipe(down)">
                                      <p:cBhvr>
                                        <p:cTn id="91" dur="580">
                                          <p:stCondLst>
                                            <p:cond delay="0"/>
                                          </p:stCondLst>
                                        </p:cTn>
                                        <p:tgtEl>
                                          <p:spTgt spid="3">
                                            <p:txEl>
                                              <p:pRg st="12" end="12"/>
                                            </p:txEl>
                                          </p:spTgt>
                                        </p:tgtEl>
                                      </p:cBhvr>
                                    </p:animEffect>
                                    <p:anim calcmode="lin" valueType="num">
                                      <p:cBhvr>
                                        <p:cTn id="92"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12" end="12"/>
                                            </p:txEl>
                                          </p:spTgt>
                                        </p:tgtEl>
                                      </p:cBhvr>
                                      <p:to x="100000" y="60000"/>
                                    </p:animScale>
                                    <p:animScale>
                                      <p:cBhvr>
                                        <p:cTn id="98" dur="166" decel="50000">
                                          <p:stCondLst>
                                            <p:cond delay="676"/>
                                          </p:stCondLst>
                                        </p:cTn>
                                        <p:tgtEl>
                                          <p:spTgt spid="3">
                                            <p:txEl>
                                              <p:pRg st="12" end="12"/>
                                            </p:txEl>
                                          </p:spTgt>
                                        </p:tgtEl>
                                      </p:cBhvr>
                                      <p:to x="100000" y="100000"/>
                                    </p:animScale>
                                    <p:animScale>
                                      <p:cBhvr>
                                        <p:cTn id="99" dur="26">
                                          <p:stCondLst>
                                            <p:cond delay="1312"/>
                                          </p:stCondLst>
                                        </p:cTn>
                                        <p:tgtEl>
                                          <p:spTgt spid="3">
                                            <p:txEl>
                                              <p:pRg st="12" end="12"/>
                                            </p:txEl>
                                          </p:spTgt>
                                        </p:tgtEl>
                                      </p:cBhvr>
                                      <p:to x="100000" y="80000"/>
                                    </p:animScale>
                                    <p:animScale>
                                      <p:cBhvr>
                                        <p:cTn id="100" dur="166" decel="50000">
                                          <p:stCondLst>
                                            <p:cond delay="1338"/>
                                          </p:stCondLst>
                                        </p:cTn>
                                        <p:tgtEl>
                                          <p:spTgt spid="3">
                                            <p:txEl>
                                              <p:pRg st="12" end="12"/>
                                            </p:txEl>
                                          </p:spTgt>
                                        </p:tgtEl>
                                      </p:cBhvr>
                                      <p:to x="100000" y="100000"/>
                                    </p:animScale>
                                    <p:animScale>
                                      <p:cBhvr>
                                        <p:cTn id="101" dur="26">
                                          <p:stCondLst>
                                            <p:cond delay="1642"/>
                                          </p:stCondLst>
                                        </p:cTn>
                                        <p:tgtEl>
                                          <p:spTgt spid="3">
                                            <p:txEl>
                                              <p:pRg st="12" end="12"/>
                                            </p:txEl>
                                          </p:spTgt>
                                        </p:tgtEl>
                                      </p:cBhvr>
                                      <p:to x="100000" y="90000"/>
                                    </p:animScale>
                                    <p:animScale>
                                      <p:cBhvr>
                                        <p:cTn id="102" dur="166" decel="50000">
                                          <p:stCondLst>
                                            <p:cond delay="1668"/>
                                          </p:stCondLst>
                                        </p:cTn>
                                        <p:tgtEl>
                                          <p:spTgt spid="3">
                                            <p:txEl>
                                              <p:pRg st="12" end="12"/>
                                            </p:txEl>
                                          </p:spTgt>
                                        </p:tgtEl>
                                      </p:cBhvr>
                                      <p:to x="100000" y="100000"/>
                                    </p:animScale>
                                    <p:animScale>
                                      <p:cBhvr>
                                        <p:cTn id="103" dur="26">
                                          <p:stCondLst>
                                            <p:cond delay="1808"/>
                                          </p:stCondLst>
                                        </p:cTn>
                                        <p:tgtEl>
                                          <p:spTgt spid="3">
                                            <p:txEl>
                                              <p:pRg st="12" end="12"/>
                                            </p:txEl>
                                          </p:spTgt>
                                        </p:tgtEl>
                                      </p:cBhvr>
                                      <p:to x="100000" y="95000"/>
                                    </p:animScale>
                                    <p:animScale>
                                      <p:cBhvr>
                                        <p:cTn id="104" dur="166" decel="50000">
                                          <p:stCondLst>
                                            <p:cond delay="1834"/>
                                          </p:stCondLst>
                                        </p:cTn>
                                        <p:tgtEl>
                                          <p:spTgt spid="3">
                                            <p:txEl>
                                              <p:pRg st="12" end="12"/>
                                            </p:txEl>
                                          </p:spTgt>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3">
                                            <p:txEl>
                                              <p:pRg st="13" end="13"/>
                                            </p:txEl>
                                          </p:spTgt>
                                        </p:tgtEl>
                                        <p:attrNameLst>
                                          <p:attrName>style.visibility</p:attrName>
                                        </p:attrNameLst>
                                      </p:cBhvr>
                                      <p:to>
                                        <p:strVal val="visible"/>
                                      </p:to>
                                    </p:set>
                                    <p:animEffect transition="in" filter="wipe(down)">
                                      <p:cBhvr>
                                        <p:cTn id="107" dur="580">
                                          <p:stCondLst>
                                            <p:cond delay="0"/>
                                          </p:stCondLst>
                                        </p:cTn>
                                        <p:tgtEl>
                                          <p:spTgt spid="3">
                                            <p:txEl>
                                              <p:pRg st="13" end="13"/>
                                            </p:txEl>
                                          </p:spTgt>
                                        </p:tgtEl>
                                      </p:cBhvr>
                                    </p:animEffect>
                                    <p:anim calcmode="lin" valueType="num">
                                      <p:cBhvr>
                                        <p:cTn id="108"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3">
                                            <p:txEl>
                                              <p:pRg st="13" end="13"/>
                                            </p:txEl>
                                          </p:spTgt>
                                        </p:tgtEl>
                                      </p:cBhvr>
                                      <p:to x="100000" y="60000"/>
                                    </p:animScale>
                                    <p:animScale>
                                      <p:cBhvr>
                                        <p:cTn id="114" dur="166" decel="50000">
                                          <p:stCondLst>
                                            <p:cond delay="676"/>
                                          </p:stCondLst>
                                        </p:cTn>
                                        <p:tgtEl>
                                          <p:spTgt spid="3">
                                            <p:txEl>
                                              <p:pRg st="13" end="13"/>
                                            </p:txEl>
                                          </p:spTgt>
                                        </p:tgtEl>
                                      </p:cBhvr>
                                      <p:to x="100000" y="100000"/>
                                    </p:animScale>
                                    <p:animScale>
                                      <p:cBhvr>
                                        <p:cTn id="115" dur="26">
                                          <p:stCondLst>
                                            <p:cond delay="1312"/>
                                          </p:stCondLst>
                                        </p:cTn>
                                        <p:tgtEl>
                                          <p:spTgt spid="3">
                                            <p:txEl>
                                              <p:pRg st="13" end="13"/>
                                            </p:txEl>
                                          </p:spTgt>
                                        </p:tgtEl>
                                      </p:cBhvr>
                                      <p:to x="100000" y="80000"/>
                                    </p:animScale>
                                    <p:animScale>
                                      <p:cBhvr>
                                        <p:cTn id="116" dur="166" decel="50000">
                                          <p:stCondLst>
                                            <p:cond delay="1338"/>
                                          </p:stCondLst>
                                        </p:cTn>
                                        <p:tgtEl>
                                          <p:spTgt spid="3">
                                            <p:txEl>
                                              <p:pRg st="13" end="13"/>
                                            </p:txEl>
                                          </p:spTgt>
                                        </p:tgtEl>
                                      </p:cBhvr>
                                      <p:to x="100000" y="100000"/>
                                    </p:animScale>
                                    <p:animScale>
                                      <p:cBhvr>
                                        <p:cTn id="117" dur="26">
                                          <p:stCondLst>
                                            <p:cond delay="1642"/>
                                          </p:stCondLst>
                                        </p:cTn>
                                        <p:tgtEl>
                                          <p:spTgt spid="3">
                                            <p:txEl>
                                              <p:pRg st="13" end="13"/>
                                            </p:txEl>
                                          </p:spTgt>
                                        </p:tgtEl>
                                      </p:cBhvr>
                                      <p:to x="100000" y="90000"/>
                                    </p:animScale>
                                    <p:animScale>
                                      <p:cBhvr>
                                        <p:cTn id="118" dur="166" decel="50000">
                                          <p:stCondLst>
                                            <p:cond delay="1668"/>
                                          </p:stCondLst>
                                        </p:cTn>
                                        <p:tgtEl>
                                          <p:spTgt spid="3">
                                            <p:txEl>
                                              <p:pRg st="13" end="13"/>
                                            </p:txEl>
                                          </p:spTgt>
                                        </p:tgtEl>
                                      </p:cBhvr>
                                      <p:to x="100000" y="100000"/>
                                    </p:animScale>
                                    <p:animScale>
                                      <p:cBhvr>
                                        <p:cTn id="119" dur="26">
                                          <p:stCondLst>
                                            <p:cond delay="1808"/>
                                          </p:stCondLst>
                                        </p:cTn>
                                        <p:tgtEl>
                                          <p:spTgt spid="3">
                                            <p:txEl>
                                              <p:pRg st="13" end="13"/>
                                            </p:txEl>
                                          </p:spTgt>
                                        </p:tgtEl>
                                      </p:cBhvr>
                                      <p:to x="100000" y="95000"/>
                                    </p:animScale>
                                    <p:animScale>
                                      <p:cBhvr>
                                        <p:cTn id="120" dur="166" decel="50000">
                                          <p:stCondLst>
                                            <p:cond delay="1834"/>
                                          </p:stCondLst>
                                        </p:cTn>
                                        <p:tgtEl>
                                          <p:spTgt spid="3">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SPBP Eligibility</a:t>
            </a:r>
          </a:p>
        </p:txBody>
      </p:sp>
      <p:sp>
        <p:nvSpPr>
          <p:cNvPr id="3" name="Content Placeholder 2"/>
          <p:cNvSpPr>
            <a:spLocks noGrp="1"/>
          </p:cNvSpPr>
          <p:nvPr>
            <p:ph idx="1"/>
          </p:nvPr>
        </p:nvSpPr>
        <p:spPr/>
        <p:txBody>
          <a:bodyPr/>
          <a:lstStyle/>
          <a:p>
            <a:r>
              <a:rPr lang="en-US" dirty="0"/>
              <a:t>Applicants must be:</a:t>
            </a:r>
          </a:p>
          <a:p>
            <a:endParaRPr lang="en-US" sz="2000" dirty="0"/>
          </a:p>
          <a:p>
            <a:pPr lvl="1"/>
            <a:r>
              <a:rPr lang="en-US" dirty="0"/>
              <a:t> </a:t>
            </a:r>
            <a:r>
              <a:rPr lang="en-US" sz="2000" dirty="0"/>
              <a:t>a resident of Pennsylvania, </a:t>
            </a:r>
          </a:p>
          <a:p>
            <a:pPr lvl="1"/>
            <a:endParaRPr lang="en-US" sz="2000" dirty="0"/>
          </a:p>
          <a:p>
            <a:pPr lvl="1"/>
            <a:r>
              <a:rPr lang="en-US" sz="2000" dirty="0"/>
              <a:t>have a gross annual income of less than or equal to 500% of the Federal Poverty Level (FPL), and </a:t>
            </a:r>
          </a:p>
          <a:p>
            <a:pPr lvl="1"/>
            <a:endParaRPr lang="en-US" sz="2000" dirty="0"/>
          </a:p>
          <a:p>
            <a:pPr lvl="1"/>
            <a:r>
              <a:rPr lang="en-US" sz="2000" dirty="0"/>
              <a:t>have a diagnosis of HIV/AIDS to qualify for the program. </a:t>
            </a:r>
          </a:p>
          <a:p>
            <a:endParaRPr lang="en-US" sz="2000" dirty="0"/>
          </a:p>
          <a:p>
            <a:r>
              <a:rPr lang="en-US" dirty="0"/>
              <a:t>No resource test</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SPBP &amp; other Insurance</a:t>
            </a:r>
          </a:p>
        </p:txBody>
      </p:sp>
      <p:sp>
        <p:nvSpPr>
          <p:cNvPr id="3" name="Content Placeholder 2"/>
          <p:cNvSpPr>
            <a:spLocks noGrp="1"/>
          </p:cNvSpPr>
          <p:nvPr>
            <p:ph idx="1"/>
          </p:nvPr>
        </p:nvSpPr>
        <p:spPr/>
        <p:txBody>
          <a:bodyPr/>
          <a:lstStyle/>
          <a:p>
            <a:r>
              <a:rPr lang="en-US" dirty="0"/>
              <a:t>SPBP works well with other insurance.</a:t>
            </a:r>
          </a:p>
          <a:p>
            <a:endParaRPr lang="en-US" dirty="0"/>
          </a:p>
          <a:p>
            <a:r>
              <a:rPr lang="en-US" dirty="0"/>
              <a:t>It’s possible for a person to have:</a:t>
            </a:r>
          </a:p>
          <a:p>
            <a:pPr lvl="1"/>
            <a:r>
              <a:rPr lang="en-US" dirty="0"/>
              <a:t>Private insurance and SPBP</a:t>
            </a:r>
          </a:p>
          <a:p>
            <a:pPr lvl="1"/>
            <a:r>
              <a:rPr lang="en-US" dirty="0"/>
              <a:t>Medicare and </a:t>
            </a:r>
            <a:r>
              <a:rPr lang="en-US" dirty="0" err="1"/>
              <a:t>SPBP</a:t>
            </a:r>
            <a:endParaRPr lang="en-US" dirty="0"/>
          </a:p>
          <a:p>
            <a:pPr lvl="2"/>
            <a:r>
              <a:rPr lang="en-US" dirty="0" err="1"/>
              <a:t>SPBP</a:t>
            </a:r>
            <a:r>
              <a:rPr lang="en-US" dirty="0"/>
              <a:t> partners with specific Part D plans (pays all premiums and copays/coinsurance); it also will pay the premium for some Medicare Advantage plans (and any copays/</a:t>
            </a:r>
            <a:r>
              <a:rPr lang="en-US" dirty="0" err="1"/>
              <a:t>coinsruance</a:t>
            </a:r>
            <a:r>
              <a:rPr lang="en-US" dirty="0"/>
              <a:t> for prescriptions). </a:t>
            </a:r>
          </a:p>
          <a:p>
            <a:pPr lvl="1"/>
            <a:r>
              <a:rPr lang="en-US" dirty="0"/>
              <a:t>Medicare, Medicaid, and SPBP </a:t>
            </a:r>
          </a:p>
          <a:p>
            <a:pPr lvl="2"/>
            <a:r>
              <a:rPr lang="en-US" dirty="0"/>
              <a:t>Medicaid does </a:t>
            </a:r>
            <a:r>
              <a:rPr lang="en-US" u="sng" dirty="0"/>
              <a:t>not</a:t>
            </a:r>
            <a:r>
              <a:rPr lang="en-US" dirty="0"/>
              <a:t> cover prescription drugs when paired with Medicare, which is where SPBP can help. </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pic>
        <p:nvPicPr>
          <p:cNvPr id="5" name="Picture 4"/>
          <p:cNvPicPr>
            <a:picLocks noChangeAspect="1"/>
          </p:cNvPicPr>
          <p:nvPr/>
        </p:nvPicPr>
        <p:blipFill>
          <a:blip r:embed="rId2"/>
          <a:stretch>
            <a:fillRect/>
          </a:stretch>
        </p:blipFill>
        <p:spPr>
          <a:xfrm>
            <a:off x="6172200" y="2055813"/>
            <a:ext cx="3023878" cy="2743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SPBP Application</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Download application at </a:t>
            </a:r>
            <a:r>
              <a:rPr lang="en-US" dirty="0">
                <a:hlinkClick r:id="rId2"/>
              </a:rPr>
              <a:t>https://</a:t>
            </a:r>
            <a:r>
              <a:rPr lang="en-US" dirty="0" err="1">
                <a:hlinkClick r:id="rId2"/>
              </a:rPr>
              <a:t>www.health.pa.gov</a:t>
            </a:r>
            <a:r>
              <a:rPr lang="en-US" dirty="0">
                <a:hlinkClick r:id="rId2"/>
              </a:rPr>
              <a:t>/topics/Documents/Programs/HIV/Special%20Pharmaceutical%20Benefits%20Program%20Full%20Application%20-%</a:t>
            </a:r>
            <a:r>
              <a:rPr lang="en-US" dirty="0" err="1">
                <a:hlinkClick r:id="rId2"/>
              </a:rPr>
              <a:t>20Effective%2004-17-18.pdf</a:t>
            </a:r>
            <a:r>
              <a:rPr lang="en-US" dirty="0"/>
              <a:t>(or search for “SPBP Application Pennsylvania”)</a:t>
            </a:r>
          </a:p>
          <a:p>
            <a:endParaRPr lang="en-US" dirty="0"/>
          </a:p>
          <a:p>
            <a:r>
              <a:rPr lang="en-US" dirty="0"/>
              <a:t>Fill it out – a licensed clinician (MD, PA, CRNP) must sign.</a:t>
            </a:r>
          </a:p>
          <a:p>
            <a:endParaRPr lang="en-US" dirty="0"/>
          </a:p>
          <a:p>
            <a:r>
              <a:rPr lang="en-US" dirty="0"/>
              <a:t>Mail, fax, or email it in (info on application) </a:t>
            </a:r>
          </a:p>
          <a:p>
            <a:pPr lvl="1"/>
            <a:r>
              <a:rPr lang="en-US" dirty="0"/>
              <a:t>Do NOT send it to the CAO or DHS…it’s not their program</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858330"/>
          </a:xfrm>
        </p:spPr>
        <p:txBody>
          <a:bodyPr/>
          <a:lstStyle/>
          <a:p>
            <a:r>
              <a:rPr lang="en-US" dirty="0"/>
              <a:t>Appeal Deadlines</a:t>
            </a:r>
          </a:p>
        </p:txBody>
      </p:sp>
      <p:sp>
        <p:nvSpPr>
          <p:cNvPr id="3" name="Content Placeholder 2"/>
          <p:cNvSpPr>
            <a:spLocks noGrp="1"/>
          </p:cNvSpPr>
          <p:nvPr>
            <p:ph idx="1"/>
          </p:nvPr>
        </p:nvSpPr>
        <p:spPr/>
        <p:txBody>
          <a:bodyPr>
            <a:normAutofit lnSpcReduction="10000"/>
          </a:bodyPr>
          <a:lstStyle/>
          <a:p>
            <a:r>
              <a:rPr lang="en-US" b="1" dirty="0"/>
              <a:t>To Keep Benefits Coming: </a:t>
            </a:r>
          </a:p>
          <a:p>
            <a:pPr marL="0" indent="0">
              <a:buNone/>
            </a:pPr>
            <a:endParaRPr lang="en-US" b="1" dirty="0"/>
          </a:p>
          <a:p>
            <a:pPr marL="0" indent="0" algn="ctr">
              <a:buNone/>
            </a:pPr>
            <a:r>
              <a:rPr lang="en-US" b="1" u="sng" dirty="0"/>
              <a:t>APPEAL WITHIN 15 DAYS</a:t>
            </a:r>
          </a:p>
          <a:p>
            <a:pPr marL="0" indent="0" algn="ctr">
              <a:buNone/>
            </a:pPr>
            <a:r>
              <a:rPr lang="en-US" sz="1600" dirty="0"/>
              <a:t>(The date of the deadline is usually included within the notice –this assumes notice received 5 days after notice date. If for some reason notice did not arrive until later, make sure to tell the CAO when notice received)</a:t>
            </a:r>
          </a:p>
          <a:p>
            <a:pPr marL="0" indent="0">
              <a:buNone/>
            </a:pPr>
            <a:endParaRPr lang="en-US" dirty="0"/>
          </a:p>
          <a:p>
            <a:pPr marL="0" indent="0">
              <a:buNone/>
            </a:pPr>
            <a:r>
              <a:rPr lang="en-US" dirty="0"/>
              <a:t>Deadlines:</a:t>
            </a:r>
          </a:p>
          <a:p>
            <a:r>
              <a:rPr lang="en-US" dirty="0"/>
              <a:t>For TANF, MA, GA: 		30 days</a:t>
            </a:r>
          </a:p>
          <a:p>
            <a:r>
              <a:rPr lang="en-US" dirty="0"/>
              <a:t>For SNAP/Food stamps: 	90 days</a:t>
            </a:r>
          </a:p>
        </p:txBody>
      </p:sp>
      <p:sp>
        <p:nvSpPr>
          <p:cNvPr id="4" name="Footer Placeholder 3"/>
          <p:cNvSpPr>
            <a:spLocks noGrp="1"/>
          </p:cNvSpPr>
          <p:nvPr>
            <p:ph type="ftr" sz="quarter" idx="3"/>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1211 Chestnut Street, Suite 600, Philadelphia, PA 19107 </a:t>
            </a:r>
            <a:r>
              <a:rPr lang="en-US">
                <a:sym typeface="Wingdings 2" panose="05020102010507070707"/>
              </a:rPr>
              <a:t> (O) 215-587-9377  (F) 215-587-9902</a:t>
            </a:r>
          </a:p>
          <a:p>
            <a:r>
              <a:rPr lang="en-US">
                <a:sym typeface="Wingdings 2" panose="05020102010507070707"/>
              </a:rPr>
              <a:t>Intake: Monday through Friday, 9:30 a.m. to 1:00 p.m.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457200"/>
            <a:ext cx="5907135"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364129" cy="5486400"/>
          </a:xfrm>
          <a:prstGeom prst="rect">
            <a:avLst/>
          </a:prstGeom>
          <a:solidFill>
            <a:srgbClr val="FFFFFF">
              <a:shade val="85000"/>
            </a:srgbClr>
          </a:solidFill>
          <a:ln w="190500" cap="sq">
            <a:solidFill>
              <a:srgbClr val="FFFFFF"/>
            </a:solidFill>
            <a:miter lim="800000"/>
            <a:headEnd/>
            <a:tailEnd/>
          </a:ln>
          <a:effectLst>
            <a:glow rad="228600">
              <a:schemeClr val="accent3">
                <a:satMod val="175000"/>
                <a:alpha val="40000"/>
              </a:schemeClr>
            </a:glow>
            <a:outerShdw dist="35921" dir="2700000" algn="ctr" rotWithShape="0">
              <a:schemeClr val="bg2"/>
            </a:outerShdw>
          </a:effectLst>
          <a:scene3d>
            <a:camera prst="orthographicFront"/>
            <a:lightRig rig="twoPt" dir="t">
              <a:rot lat="0" lon="0" rev="7200000"/>
            </a:lightRig>
          </a:scene3d>
          <a:sp3d>
            <a:bevelT w="25400" h="19050"/>
            <a:contourClr>
              <a:srgbClr val="FFFFFF"/>
            </a:contourClr>
          </a:sp3d>
        </p:spPr>
      </p:pic>
      <p:sp>
        <p:nvSpPr>
          <p:cNvPr id="5" name="Down Arrow 4"/>
          <p:cNvSpPr/>
          <p:nvPr/>
        </p:nvSpPr>
        <p:spPr>
          <a:xfrm>
            <a:off x="6261072" y="1447800"/>
            <a:ext cx="457200" cy="1066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 name="Straight Connector 6"/>
          <p:cNvCxnSpPr/>
          <p:nvPr/>
        </p:nvCxnSpPr>
        <p:spPr>
          <a:xfrm>
            <a:off x="5983334" y="2667000"/>
            <a:ext cx="1103266" cy="0"/>
          </a:xfrm>
          <a:prstGeom prst="line">
            <a:avLst/>
          </a:prstGeom>
          <a:ln w="38100"/>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DS Law Template">
  <a:themeElements>
    <a:clrScheme name="Custom 1">
      <a:dk1>
        <a:sysClr val="windowText" lastClr="000000"/>
      </a:dk1>
      <a:lt1>
        <a:sysClr val="window" lastClr="FFFFFF"/>
      </a:lt1>
      <a:dk2>
        <a:srgbClr val="E68422"/>
      </a:dk2>
      <a:lt2>
        <a:srgbClr val="000000"/>
      </a:lt2>
      <a:accent1>
        <a:srgbClr val="000000"/>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AIDS Law Template</Template>
  <TotalTime>781</TotalTime>
  <Words>5423</Words>
  <Application>Microsoft Office PowerPoint</Application>
  <PresentationFormat>On-screen Show (4:3)</PresentationFormat>
  <Paragraphs>635</Paragraphs>
  <Slides>72</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3" baseType="lpstr">
      <vt:lpstr>SimSun</vt:lpstr>
      <vt:lpstr>Arial</vt:lpstr>
      <vt:lpstr>Calibri</vt:lpstr>
      <vt:lpstr>Century Gothic</vt:lpstr>
      <vt:lpstr>Courier New</vt:lpstr>
      <vt:lpstr>Palatino Linotype</vt:lpstr>
      <vt:lpstr>Times New Roman</vt:lpstr>
      <vt:lpstr>Wingdings</vt:lpstr>
      <vt:lpstr>Wingdings 2</vt:lpstr>
      <vt:lpstr>AIDS Law Template</vt:lpstr>
      <vt:lpstr>Acrobat Document</vt:lpstr>
      <vt:lpstr>Public Benefits Training</vt:lpstr>
      <vt:lpstr>Agenda </vt:lpstr>
      <vt:lpstr>Preliminary Question 1</vt:lpstr>
      <vt:lpstr>Preliminary Question 2</vt:lpstr>
      <vt:lpstr>Answer</vt:lpstr>
      <vt:lpstr>Answers</vt:lpstr>
      <vt:lpstr>Overview of DHS</vt:lpstr>
      <vt:lpstr>Appeal Deadlines</vt:lpstr>
      <vt:lpstr>PowerPoint Presentation</vt:lpstr>
      <vt:lpstr>PowerPoint Presentation</vt:lpstr>
      <vt:lpstr>What is Medicaid?</vt:lpstr>
      <vt:lpstr>Medicaid Delivery</vt:lpstr>
      <vt:lpstr>Managed Care Organizations</vt:lpstr>
      <vt:lpstr>PowerPoint Presentation</vt:lpstr>
      <vt:lpstr>Behavioral Health</vt:lpstr>
      <vt:lpstr>Who is not in an MCO</vt:lpstr>
      <vt:lpstr>Medicaid: MAGI MA a/k/a Expansion</vt:lpstr>
      <vt:lpstr>Medicaid Expansion</vt:lpstr>
      <vt:lpstr>Eligibility for Adults</vt:lpstr>
      <vt:lpstr>Income</vt:lpstr>
      <vt:lpstr>PowerPoint Presentation</vt:lpstr>
      <vt:lpstr>Income Eligibility for MAGI</vt:lpstr>
      <vt:lpstr>What Income Counts</vt:lpstr>
      <vt:lpstr>Hypo 1</vt:lpstr>
      <vt:lpstr>Hypo 2</vt:lpstr>
      <vt:lpstr>Household Size</vt:lpstr>
      <vt:lpstr>Traditional Medicaid</vt:lpstr>
      <vt:lpstr>Traditional MA</vt:lpstr>
      <vt:lpstr>Traditional MA Eligibility</vt:lpstr>
      <vt:lpstr>DETOUR: Disability Proof and MA Category</vt:lpstr>
      <vt:lpstr>EAF – PA 1663 </vt:lpstr>
      <vt:lpstr>EAF – PA 1663 – Handout</vt:lpstr>
      <vt:lpstr>PowerPoint Presentation</vt:lpstr>
      <vt:lpstr>Healthy Horizons</vt:lpstr>
      <vt:lpstr>Healthy Horizons People over 65 or with Disabilities</vt:lpstr>
      <vt:lpstr>Healthy Horizon Income Limits</vt:lpstr>
      <vt:lpstr>DETOUR: SSI Counting Rules</vt:lpstr>
      <vt:lpstr>Question </vt:lpstr>
      <vt:lpstr>SSI Income Counting</vt:lpstr>
      <vt:lpstr>Back to Healthy Horizons…</vt:lpstr>
      <vt:lpstr>Healthy Horizons Resource Limit</vt:lpstr>
      <vt:lpstr>Questions</vt:lpstr>
      <vt:lpstr>Hypo</vt:lpstr>
      <vt:lpstr>Hypo</vt:lpstr>
      <vt:lpstr>Example</vt:lpstr>
      <vt:lpstr>MAWD (Medical Assistance for Worker’s with Disabilities)</vt:lpstr>
      <vt:lpstr>Highlighting MAWD</vt:lpstr>
      <vt:lpstr>Who should get MAWD?</vt:lpstr>
      <vt:lpstr>What is a Job for MAWD?</vt:lpstr>
      <vt:lpstr>MAWD Income Limits</vt:lpstr>
      <vt:lpstr>MAWD Resource Limit</vt:lpstr>
      <vt:lpstr>MAWD Costs</vt:lpstr>
      <vt:lpstr>Proving Disability for MAWD</vt:lpstr>
      <vt:lpstr>Health Sustaining Med Form</vt:lpstr>
      <vt:lpstr>Hypo</vt:lpstr>
      <vt:lpstr>Why is this hypo in wrong section?</vt:lpstr>
      <vt:lpstr>Hypo Redo</vt:lpstr>
      <vt:lpstr>Waiver</vt:lpstr>
      <vt:lpstr>AIDS Waiver </vt:lpstr>
      <vt:lpstr>Community Health Choices Wavier via Office of Long Term Living (OLTL)</vt:lpstr>
      <vt:lpstr>Waiver Income &amp; Resource Limits</vt:lpstr>
      <vt:lpstr>Waiver Application </vt:lpstr>
      <vt:lpstr>    Waiver –  Personal Assistance Service Reductions</vt:lpstr>
      <vt:lpstr>Immigrant MA Options</vt:lpstr>
      <vt:lpstr>State-funded: GA-Related MA (Coverage of Last Resort)</vt:lpstr>
      <vt:lpstr>Emergency Medical Assistance</vt:lpstr>
      <vt:lpstr>Comparing Traditional MA categories for people with disabilities</vt:lpstr>
      <vt:lpstr>Special Pharmaceutical Benefits Program (SPBP)</vt:lpstr>
      <vt:lpstr>SPBP</vt:lpstr>
      <vt:lpstr>SPBP Eligibility</vt:lpstr>
      <vt:lpstr>SPBP &amp; other Insurance</vt:lpstr>
      <vt:lpstr>SPBP Application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Benefits</dc:title>
  <dc:creator>ALPP</dc:creator>
  <cp:lastModifiedBy>Tiania Warner</cp:lastModifiedBy>
  <cp:revision>122</cp:revision>
  <dcterms:created xsi:type="dcterms:W3CDTF">2015-04-15T14:53:00Z</dcterms:created>
  <dcterms:modified xsi:type="dcterms:W3CDTF">2022-11-01T17:27:18Z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1033-11.2.0.10152</vt:lpwstr>
  </property>
</Properties>
</file>